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59" r:id="rId2"/>
    <p:sldId id="313" r:id="rId3"/>
    <p:sldId id="262" r:id="rId4"/>
    <p:sldId id="361" r:id="rId5"/>
    <p:sldId id="360" r:id="rId6"/>
    <p:sldId id="362" r:id="rId7"/>
    <p:sldId id="364" r:id="rId8"/>
    <p:sldId id="365" r:id="rId9"/>
    <p:sldId id="363" r:id="rId10"/>
    <p:sldId id="367" r:id="rId11"/>
    <p:sldId id="368" r:id="rId12"/>
    <p:sldId id="369" r:id="rId13"/>
    <p:sldId id="370" r:id="rId14"/>
    <p:sldId id="371" r:id="rId15"/>
    <p:sldId id="372" r:id="rId16"/>
    <p:sldId id="373" r:id="rId17"/>
    <p:sldId id="374" r:id="rId18"/>
    <p:sldId id="375" r:id="rId19"/>
    <p:sldId id="366" r:id="rId20"/>
    <p:sldId id="377" r:id="rId21"/>
    <p:sldId id="378" r:id="rId22"/>
    <p:sldId id="376" r:id="rId23"/>
    <p:sldId id="380" r:id="rId24"/>
    <p:sldId id="381" r:id="rId25"/>
    <p:sldId id="382" r:id="rId26"/>
    <p:sldId id="383" r:id="rId27"/>
    <p:sldId id="384" r:id="rId28"/>
    <p:sldId id="386" r:id="rId29"/>
    <p:sldId id="385" r:id="rId30"/>
    <p:sldId id="387" r:id="rId31"/>
    <p:sldId id="388" r:id="rId32"/>
    <p:sldId id="389" r:id="rId33"/>
    <p:sldId id="390" r:id="rId34"/>
    <p:sldId id="391" r:id="rId35"/>
    <p:sldId id="392" r:id="rId36"/>
    <p:sldId id="393" r:id="rId37"/>
    <p:sldId id="394" r:id="rId38"/>
    <p:sldId id="395" r:id="rId39"/>
    <p:sldId id="396" r:id="rId40"/>
    <p:sldId id="397" r:id="rId41"/>
    <p:sldId id="398" r:id="rId42"/>
    <p:sldId id="399" r:id="rId43"/>
    <p:sldId id="401" r:id="rId44"/>
    <p:sldId id="400" r:id="rId45"/>
    <p:sldId id="356" r:id="rId46"/>
    <p:sldId id="402" r:id="rId47"/>
    <p:sldId id="403" r:id="rId48"/>
    <p:sldId id="404" r:id="rId49"/>
    <p:sldId id="358" r:id="rId50"/>
    <p:sldId id="405" r:id="rId51"/>
    <p:sldId id="406" r:id="rId52"/>
    <p:sldId id="407" r:id="rId53"/>
    <p:sldId id="408" r:id="rId54"/>
    <p:sldId id="316" r:id="rId55"/>
    <p:sldId id="409" r:id="rId56"/>
    <p:sldId id="410" r:id="rId57"/>
    <p:sldId id="411" r:id="rId58"/>
    <p:sldId id="412" r:id="rId59"/>
    <p:sldId id="315" r:id="rId6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4189527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4174202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1184436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3341349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2381218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3256563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25280872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38722046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2042880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442122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804598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332134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1487697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2894947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36247504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21726738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866806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2922923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8776859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29919864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4031415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37097364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24362341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33</a:t>
            </a:fld>
            <a:endParaRPr lang="zh-CN" altLang="en-US"/>
          </a:p>
        </p:txBody>
      </p:sp>
    </p:spTree>
    <p:extLst>
      <p:ext uri="{BB962C8B-B14F-4D97-AF65-F5344CB8AC3E}">
        <p14:creationId xmlns:p14="http://schemas.microsoft.com/office/powerpoint/2010/main" val="4783860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34</a:t>
            </a:fld>
            <a:endParaRPr lang="zh-CN" altLang="en-US"/>
          </a:p>
        </p:txBody>
      </p:sp>
    </p:spTree>
    <p:extLst>
      <p:ext uri="{BB962C8B-B14F-4D97-AF65-F5344CB8AC3E}">
        <p14:creationId xmlns:p14="http://schemas.microsoft.com/office/powerpoint/2010/main" val="27871207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35</a:t>
            </a:fld>
            <a:endParaRPr lang="zh-CN" altLang="en-US"/>
          </a:p>
        </p:txBody>
      </p:sp>
    </p:spTree>
    <p:extLst>
      <p:ext uri="{BB962C8B-B14F-4D97-AF65-F5344CB8AC3E}">
        <p14:creationId xmlns:p14="http://schemas.microsoft.com/office/powerpoint/2010/main" val="4651733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36</a:t>
            </a:fld>
            <a:endParaRPr lang="zh-CN" altLang="en-US"/>
          </a:p>
        </p:txBody>
      </p:sp>
    </p:spTree>
    <p:extLst>
      <p:ext uri="{BB962C8B-B14F-4D97-AF65-F5344CB8AC3E}">
        <p14:creationId xmlns:p14="http://schemas.microsoft.com/office/powerpoint/2010/main" val="42713093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37</a:t>
            </a:fld>
            <a:endParaRPr lang="zh-CN" altLang="en-US"/>
          </a:p>
        </p:txBody>
      </p:sp>
    </p:spTree>
    <p:extLst>
      <p:ext uri="{BB962C8B-B14F-4D97-AF65-F5344CB8AC3E}">
        <p14:creationId xmlns:p14="http://schemas.microsoft.com/office/powerpoint/2010/main" val="6099420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38</a:t>
            </a:fld>
            <a:endParaRPr lang="zh-CN" altLang="en-US"/>
          </a:p>
        </p:txBody>
      </p:sp>
    </p:spTree>
    <p:extLst>
      <p:ext uri="{BB962C8B-B14F-4D97-AF65-F5344CB8AC3E}">
        <p14:creationId xmlns:p14="http://schemas.microsoft.com/office/powerpoint/2010/main" val="26960886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39</a:t>
            </a:fld>
            <a:endParaRPr lang="zh-CN" altLang="en-US"/>
          </a:p>
        </p:txBody>
      </p:sp>
    </p:spTree>
    <p:extLst>
      <p:ext uri="{BB962C8B-B14F-4D97-AF65-F5344CB8AC3E}">
        <p14:creationId xmlns:p14="http://schemas.microsoft.com/office/powerpoint/2010/main" val="2228717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40</a:t>
            </a:fld>
            <a:endParaRPr lang="zh-CN" altLang="en-US"/>
          </a:p>
        </p:txBody>
      </p:sp>
    </p:spTree>
    <p:extLst>
      <p:ext uri="{BB962C8B-B14F-4D97-AF65-F5344CB8AC3E}">
        <p14:creationId xmlns:p14="http://schemas.microsoft.com/office/powerpoint/2010/main" val="41769651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41</a:t>
            </a:fld>
            <a:endParaRPr lang="zh-CN" altLang="en-US"/>
          </a:p>
        </p:txBody>
      </p:sp>
    </p:spTree>
    <p:extLst>
      <p:ext uri="{BB962C8B-B14F-4D97-AF65-F5344CB8AC3E}">
        <p14:creationId xmlns:p14="http://schemas.microsoft.com/office/powerpoint/2010/main" val="1470111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29939540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42</a:t>
            </a:fld>
            <a:endParaRPr lang="zh-CN" altLang="en-US"/>
          </a:p>
        </p:txBody>
      </p:sp>
    </p:spTree>
    <p:extLst>
      <p:ext uri="{BB962C8B-B14F-4D97-AF65-F5344CB8AC3E}">
        <p14:creationId xmlns:p14="http://schemas.microsoft.com/office/powerpoint/2010/main" val="31082045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43</a:t>
            </a:fld>
            <a:endParaRPr lang="zh-CN" altLang="en-US"/>
          </a:p>
        </p:txBody>
      </p:sp>
    </p:spTree>
    <p:extLst>
      <p:ext uri="{BB962C8B-B14F-4D97-AF65-F5344CB8AC3E}">
        <p14:creationId xmlns:p14="http://schemas.microsoft.com/office/powerpoint/2010/main" val="5057160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44</a:t>
            </a:fld>
            <a:endParaRPr lang="zh-CN" altLang="en-US"/>
          </a:p>
        </p:txBody>
      </p:sp>
    </p:spTree>
    <p:extLst>
      <p:ext uri="{BB962C8B-B14F-4D97-AF65-F5344CB8AC3E}">
        <p14:creationId xmlns:p14="http://schemas.microsoft.com/office/powerpoint/2010/main" val="17048320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45</a:t>
            </a:fld>
            <a:endParaRPr lang="zh-CN" altLang="en-US"/>
          </a:p>
        </p:txBody>
      </p:sp>
    </p:spTree>
    <p:extLst>
      <p:ext uri="{BB962C8B-B14F-4D97-AF65-F5344CB8AC3E}">
        <p14:creationId xmlns:p14="http://schemas.microsoft.com/office/powerpoint/2010/main" val="37860840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46</a:t>
            </a:fld>
            <a:endParaRPr lang="zh-CN" altLang="en-US"/>
          </a:p>
        </p:txBody>
      </p:sp>
    </p:spTree>
    <p:extLst>
      <p:ext uri="{BB962C8B-B14F-4D97-AF65-F5344CB8AC3E}">
        <p14:creationId xmlns:p14="http://schemas.microsoft.com/office/powerpoint/2010/main" val="4197374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47</a:t>
            </a:fld>
            <a:endParaRPr lang="zh-CN" altLang="en-US"/>
          </a:p>
        </p:txBody>
      </p:sp>
    </p:spTree>
    <p:extLst>
      <p:ext uri="{BB962C8B-B14F-4D97-AF65-F5344CB8AC3E}">
        <p14:creationId xmlns:p14="http://schemas.microsoft.com/office/powerpoint/2010/main" val="31519121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48</a:t>
            </a:fld>
            <a:endParaRPr lang="zh-CN" altLang="en-US"/>
          </a:p>
        </p:txBody>
      </p:sp>
    </p:spTree>
    <p:extLst>
      <p:ext uri="{BB962C8B-B14F-4D97-AF65-F5344CB8AC3E}">
        <p14:creationId xmlns:p14="http://schemas.microsoft.com/office/powerpoint/2010/main" val="20906708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49</a:t>
            </a:fld>
            <a:endParaRPr lang="zh-CN" altLang="en-US"/>
          </a:p>
        </p:txBody>
      </p:sp>
    </p:spTree>
    <p:extLst>
      <p:ext uri="{BB962C8B-B14F-4D97-AF65-F5344CB8AC3E}">
        <p14:creationId xmlns:p14="http://schemas.microsoft.com/office/powerpoint/2010/main" val="25262503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50</a:t>
            </a:fld>
            <a:endParaRPr lang="zh-CN" altLang="en-US"/>
          </a:p>
        </p:txBody>
      </p:sp>
    </p:spTree>
    <p:extLst>
      <p:ext uri="{BB962C8B-B14F-4D97-AF65-F5344CB8AC3E}">
        <p14:creationId xmlns:p14="http://schemas.microsoft.com/office/powerpoint/2010/main" val="7933022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51</a:t>
            </a:fld>
            <a:endParaRPr lang="zh-CN" altLang="en-US"/>
          </a:p>
        </p:txBody>
      </p:sp>
    </p:spTree>
    <p:extLst>
      <p:ext uri="{BB962C8B-B14F-4D97-AF65-F5344CB8AC3E}">
        <p14:creationId xmlns:p14="http://schemas.microsoft.com/office/powerpoint/2010/main" val="3215670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414887845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52</a:t>
            </a:fld>
            <a:endParaRPr lang="zh-CN" altLang="en-US"/>
          </a:p>
        </p:txBody>
      </p:sp>
    </p:spTree>
    <p:extLst>
      <p:ext uri="{BB962C8B-B14F-4D97-AF65-F5344CB8AC3E}">
        <p14:creationId xmlns:p14="http://schemas.microsoft.com/office/powerpoint/2010/main" val="35614918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53</a:t>
            </a:fld>
            <a:endParaRPr lang="zh-CN" altLang="en-US"/>
          </a:p>
        </p:txBody>
      </p:sp>
    </p:spTree>
    <p:extLst>
      <p:ext uri="{BB962C8B-B14F-4D97-AF65-F5344CB8AC3E}">
        <p14:creationId xmlns:p14="http://schemas.microsoft.com/office/powerpoint/2010/main" val="19974190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54</a:t>
            </a:fld>
            <a:endParaRPr lang="zh-CN" altLang="en-US"/>
          </a:p>
        </p:txBody>
      </p:sp>
    </p:spTree>
    <p:extLst>
      <p:ext uri="{BB962C8B-B14F-4D97-AF65-F5344CB8AC3E}">
        <p14:creationId xmlns:p14="http://schemas.microsoft.com/office/powerpoint/2010/main" val="38585693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55</a:t>
            </a:fld>
            <a:endParaRPr lang="zh-CN" altLang="en-US"/>
          </a:p>
        </p:txBody>
      </p:sp>
    </p:spTree>
    <p:extLst>
      <p:ext uri="{BB962C8B-B14F-4D97-AF65-F5344CB8AC3E}">
        <p14:creationId xmlns:p14="http://schemas.microsoft.com/office/powerpoint/2010/main" val="40488209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56</a:t>
            </a:fld>
            <a:endParaRPr lang="zh-CN" altLang="en-US"/>
          </a:p>
        </p:txBody>
      </p:sp>
    </p:spTree>
    <p:extLst>
      <p:ext uri="{BB962C8B-B14F-4D97-AF65-F5344CB8AC3E}">
        <p14:creationId xmlns:p14="http://schemas.microsoft.com/office/powerpoint/2010/main" val="8892631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57</a:t>
            </a:fld>
            <a:endParaRPr lang="zh-CN" altLang="en-US"/>
          </a:p>
        </p:txBody>
      </p:sp>
    </p:spTree>
    <p:extLst>
      <p:ext uri="{BB962C8B-B14F-4D97-AF65-F5344CB8AC3E}">
        <p14:creationId xmlns:p14="http://schemas.microsoft.com/office/powerpoint/2010/main" val="10710908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58</a:t>
            </a:fld>
            <a:endParaRPr lang="zh-CN" altLang="en-US"/>
          </a:p>
        </p:txBody>
      </p:sp>
    </p:spTree>
    <p:extLst>
      <p:ext uri="{BB962C8B-B14F-4D97-AF65-F5344CB8AC3E}">
        <p14:creationId xmlns:p14="http://schemas.microsoft.com/office/powerpoint/2010/main" val="4043641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1564269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1639090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1071387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2744260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3</a:t>
            </a:r>
            <a:r>
              <a:rPr lang="zh-CN" altLang="en-US" sz="4800" b="1">
                <a:solidFill>
                  <a:srgbClr val="044491"/>
                </a:solidFill>
                <a:latin typeface="方正尚酷简体" panose="03000509000000000000" pitchFamily="65" charset="-122"/>
                <a:ea typeface="方正尚酷简体" panose="03000509000000000000" pitchFamily="65" charset="-122"/>
              </a:rPr>
              <a:t>　二手车评估</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277850"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3.1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二手车的价值评估</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验明车辆合法性</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520550"/>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验明车辆合法性主要应该核查以下两个方面。</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）来历和处置的合法性。查看</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机动车登记证</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或产权证明。</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）使用和行驶的合法性。检查手续是否齐全、真实、有效，有无年检；检查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登记的事项与行驶牌照和实物是否相符。</a:t>
            </a:r>
          </a:p>
        </p:txBody>
      </p:sp>
    </p:spTree>
    <p:extLst>
      <p:ext uri="{BB962C8B-B14F-4D97-AF65-F5344CB8AC3E}">
        <p14:creationId xmlns:p14="http://schemas.microsoft.com/office/powerpoint/2010/main" val="241659088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243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签署二手车鉴定评估业务委托书</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1920475"/>
            <a:ext cx="9724080" cy="393678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业务委托书是鉴定评估机构与委托方对各自权利、责任和义务的约定，是一种经济合同性质的契约。二手车鉴定评估委托书应写明：委托方和评估机构的名称、住所、工商登记注册号、上级单位、鉴定评估资格类型及证书编号；评估目的、评估范围、被评估车辆的类型和数量、评估工作起止时间、评估机构的其他具体工作任务；委托方须做好的基础工作和配合工作；评估收费方式和金额；反映评估业务委托方和评估机构各自的责任、权力、义务以及违约责任的其他具体内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委托书必须符合国家法律、法规和二手车鉴定评估行业管理规定，并做到内容全面、具体，含义清晰准确。涉及国有资产占有单位的二手车鉴定评估项目，应由委托方按规定办妥有关手续后再进行评估业务委托。</a:t>
            </a:r>
          </a:p>
        </p:txBody>
      </p:sp>
    </p:spTree>
    <p:extLst>
      <p:ext uri="{BB962C8B-B14F-4D97-AF65-F5344CB8AC3E}">
        <p14:creationId xmlns:p14="http://schemas.microsoft.com/office/powerpoint/2010/main" val="3395109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386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拟订评估计划</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1834750"/>
            <a:ext cx="9724080" cy="436305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机构要根据评估项目的规模大小、复杂程序、评估目的做出评估计划。二手车鉴定评估人员执行评估业务时，应该按照鉴定评估机构编制的评估计划，对工作做出合理安排，保证在预计时间内完成评估项目。二手车鉴定评估人员应当重点考虑以下因素。</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）被评估车辆和评估目的。</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）评估风险、评估业务的规模和复杂程度。</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）相关法律、法规及宏观经济近期发展变化对评估对象的影响。</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）被评估车辆的结构、类别、数量及分布。</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）与评估有关资料的齐备情况及变现的难易程度。</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）评估小组成员的业务能力、评估经验及其优化组合。</a:t>
            </a: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）对专家及其他评估人员的合理使用。</a:t>
            </a:r>
          </a:p>
        </p:txBody>
      </p:sp>
    </p:spTree>
    <p:extLst>
      <p:ext uri="{BB962C8B-B14F-4D97-AF65-F5344CB8AC3E}">
        <p14:creationId xmlns:p14="http://schemas.microsoft.com/office/powerpoint/2010/main" val="398650733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339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二手车的技术状况鉴定</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330050"/>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）技术鉴定要达到的基本目的：为车辆的价值估算提供科学的评估证据；为期望使用者提供车辆技术状况的质量公证；为由车辆发生的经济行为提供法律依据。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）技术鉴定要达到的基本事项：识别伪造、拼装、组装、盗抢、走私车辆；鉴别手续牌证的真伪；鉴别由事故造成的严重损伤；鉴别由自然灾害（水淹、火烧等）造成的严重损伤；鉴别车辆内部和外部技术状况。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）技术鉴定应检查的部位和检查的项目：包括静态检查、动态检查和仪器检查。</a:t>
            </a:r>
          </a:p>
        </p:txBody>
      </p:sp>
    </p:spTree>
    <p:extLst>
      <p:ext uri="{BB962C8B-B14F-4D97-AF65-F5344CB8AC3E}">
        <p14:creationId xmlns:p14="http://schemas.microsoft.com/office/powerpoint/2010/main" val="14588125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148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市场调查与资料搜集</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110975"/>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进行市场调查与资料搜集的目的是确定被评估车辆的现行市场价格。进行市场询价时，应重点做好以下工作。</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）确定被评估车辆基本情况（车辆类型、厂牌型号、生产厂家、主要技术参数等）。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询价参照对象及询价单位（询价单位名称、询价单位地址、询价方式、联系电话或传真号码、询价单位接待人员姓名等），并将询价参照对象情况与被评估车辆基本情况进行比较，在两者相一致的情况下，询到的市场价格才是可比的、可行的。</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）确定询价结果。市场调查和询价资料经过整理，就可以编制成</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车辆询价表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车辆询价表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亦是二手车鉴定评估主要的工作底稿之一。</a:t>
            </a:r>
          </a:p>
        </p:txBody>
      </p:sp>
    </p:spTree>
    <p:extLst>
      <p:ext uri="{BB962C8B-B14F-4D97-AF65-F5344CB8AC3E}">
        <p14:creationId xmlns:p14="http://schemas.microsoft.com/office/powerpoint/2010/main" val="239639493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481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7.</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价值评定估算</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206225"/>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二手车鉴定评估应熟知、理解并正确运用市价法、收益法、成本法、清算价格法以及这些评估方法的综合运用。</a:t>
            </a:r>
          </a:p>
        </p:txBody>
      </p:sp>
      <p:sp>
        <p:nvSpPr>
          <p:cNvPr id="7" name="文本框 6">
            <a:extLst>
              <a:ext uri="{FF2B5EF4-FFF2-40B4-BE49-F238E27FC236}">
                <a16:creationId xmlns:a16="http://schemas.microsoft.com/office/drawing/2014/main" id="{FA560905-7CA3-4FD6-8913-9D0879DC51CA}"/>
              </a:ext>
            </a:extLst>
          </p:cNvPr>
          <p:cNvSpPr txBox="1"/>
          <p:nvPr/>
        </p:nvSpPr>
        <p:spPr>
          <a:xfrm>
            <a:off x="1248720" y="178997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）确定估算方法</a:t>
            </a:r>
          </a:p>
        </p:txBody>
      </p:sp>
      <p:sp>
        <p:nvSpPr>
          <p:cNvPr id="8" name="文本框 7">
            <a:extLst>
              <a:ext uri="{FF2B5EF4-FFF2-40B4-BE49-F238E27FC236}">
                <a16:creationId xmlns:a16="http://schemas.microsoft.com/office/drawing/2014/main" id="{9520C713-37D2-407F-8375-725E419F2338}"/>
              </a:ext>
            </a:extLst>
          </p:cNvPr>
          <p:cNvSpPr txBox="1"/>
          <p:nvPr/>
        </p:nvSpPr>
        <p:spPr>
          <a:xfrm>
            <a:off x="1233960" y="3473050"/>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对不同评估方法估算出的结果，应进行比较分析。当这些结果差异较大时，应寻找并排</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除出现的原因。对不同评估方法估算出的结果应做下列检查。</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）计算过程是否有误。</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）基础数据是否准确。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）参数选择是否合理。</a:t>
            </a:r>
          </a:p>
        </p:txBody>
      </p:sp>
      <p:sp>
        <p:nvSpPr>
          <p:cNvPr id="9" name="文本框 8">
            <a:extLst>
              <a:ext uri="{FF2B5EF4-FFF2-40B4-BE49-F238E27FC236}">
                <a16:creationId xmlns:a16="http://schemas.microsoft.com/office/drawing/2014/main" id="{D0258E83-61F4-45CA-B26F-60062F86CEB7}"/>
              </a:ext>
            </a:extLst>
          </p:cNvPr>
          <p:cNvSpPr txBox="1"/>
          <p:nvPr/>
        </p:nvSpPr>
        <p:spPr>
          <a:xfrm>
            <a:off x="1248720" y="305679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）评价评估结果</a:t>
            </a:r>
          </a:p>
        </p:txBody>
      </p:sp>
      <p:sp>
        <p:nvSpPr>
          <p:cNvPr id="10" name="文本框 9">
            <a:extLst>
              <a:ext uri="{FF2B5EF4-FFF2-40B4-BE49-F238E27FC236}">
                <a16:creationId xmlns:a16="http://schemas.microsoft.com/office/drawing/2014/main" id="{FAB2EFE7-FF3D-4A82-918D-EA8AED27FC71}"/>
              </a:ext>
            </a:extLst>
          </p:cNvPr>
          <p:cNvSpPr txBox="1"/>
          <p:nvPr/>
        </p:nvSpPr>
        <p:spPr>
          <a:xfrm>
            <a:off x="4585379" y="4448410"/>
            <a:ext cx="6043140"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）是否符合评估原则。</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）公式选用是否恰当。</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）选用的评估方法是否适宜评估对象和评估目的。</a:t>
            </a:r>
          </a:p>
        </p:txBody>
      </p:sp>
    </p:spTree>
    <p:extLst>
      <p:ext uri="{BB962C8B-B14F-4D97-AF65-F5344CB8AC3E}">
        <p14:creationId xmlns:p14="http://schemas.microsoft.com/office/powerpoint/2010/main" val="70893691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148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8.</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编写和提交二手车鉴定评估报告</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549274"/>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编写二手车鉴定评估报告书可分为以下两个步骤。</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）在完成二手车鉴定评估数据的分析和讨论上，对有关部分的数据进行调整。由具体参加评估的二手车鉴定评估人员草拟出二手车鉴定评估报告书。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鉴定评估的基本情况和评估报告书初稿的初步结论与委托方交换意见，听取委托方的反馈意见后，在坚持独立、客观、公正的前提下，认真分析委托方提出的问题和建议，考虑是否应该修改评估报告书，对报告书中存在的疏忽、遗漏和错误之处进行修正，待修改完毕即可撰写出正式的二手车鉴定评估报告书。</a:t>
            </a:r>
          </a:p>
        </p:txBody>
      </p:sp>
      <p:sp>
        <p:nvSpPr>
          <p:cNvPr id="7" name="文本框 6">
            <a:extLst>
              <a:ext uri="{FF2B5EF4-FFF2-40B4-BE49-F238E27FC236}">
                <a16:creationId xmlns:a16="http://schemas.microsoft.com/office/drawing/2014/main" id="{A3985D97-574F-41D8-B06B-951A57BA781F}"/>
              </a:ext>
            </a:extLst>
          </p:cNvPr>
          <p:cNvSpPr txBox="1"/>
          <p:nvPr/>
        </p:nvSpPr>
        <p:spPr>
          <a:xfrm>
            <a:off x="1248720" y="2091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）编写二手车鉴定评估报告</a:t>
            </a:r>
          </a:p>
        </p:txBody>
      </p:sp>
    </p:spTree>
    <p:extLst>
      <p:ext uri="{BB962C8B-B14F-4D97-AF65-F5344CB8AC3E}">
        <p14:creationId xmlns:p14="http://schemas.microsoft.com/office/powerpoint/2010/main" val="34023139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2444499"/>
            <a:ext cx="972408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机构撰写出正式的鉴定评估报告书以后，经过审核无误，按以下程序进行签名盖章：先由负责该项目的二手车鉴定评估人员签章，再送复核人审核签章，最后送评估机构负责人审定签章并加盖机构公章。</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二手车鉴定评估报告书签发盖章后即可连同作业表等送交委托方。</a:t>
            </a:r>
          </a:p>
        </p:txBody>
      </p:sp>
      <p:sp>
        <p:nvSpPr>
          <p:cNvPr id="7" name="文本框 6">
            <a:extLst>
              <a:ext uri="{FF2B5EF4-FFF2-40B4-BE49-F238E27FC236}">
                <a16:creationId xmlns:a16="http://schemas.microsoft.com/office/drawing/2014/main" id="{A3985D97-574F-41D8-B06B-951A57BA781F}"/>
              </a:ext>
            </a:extLst>
          </p:cNvPr>
          <p:cNvSpPr txBox="1"/>
          <p:nvPr/>
        </p:nvSpPr>
        <p:spPr>
          <a:xfrm>
            <a:off x="1248720" y="18631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）提交二手车鉴定评估报告</a:t>
            </a:r>
          </a:p>
        </p:txBody>
      </p:sp>
    </p:spTree>
    <p:extLst>
      <p:ext uri="{BB962C8B-B14F-4D97-AF65-F5344CB8AC3E}">
        <p14:creationId xmlns:p14="http://schemas.microsoft.com/office/powerpoint/2010/main" val="337085011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5813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3.1.4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二手车评估的类型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72701"/>
            <a:ext cx="9724080" cy="385983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按鉴定估价服务对象的不同，我们可以把鉴定估价的业务类型分为交易类业务和咨询服务类业务。交易类业务是服务于交易市场内部的二手车评估业务，主要目的是判定车辆的来历、确定收购价格、为买卖双方提供交易的参考价格等；而咨询服务类业务是服务于交易市场外部的非交易业务，如资产评估（涉及车辆部分）、抵押贷款估价和法院咨询等。</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交易类业务和咨询服务类业务一般是有偿服务，其评估的程序和作业内容并没有太大的差别，但依评估的特定目的的不同，其评估作业的侧重点有所不同。例如，交易类评估的侧重点是车的来历、能否进入二手车市流通及车的估价；而咨询类服务牵涉到识伪判定、交易程序解答、市场价格询问、国家相关法规咨询等方面的内容多些，当然也有一些要求提供正式的车辆评估价。</a:t>
            </a:r>
          </a:p>
        </p:txBody>
      </p:sp>
    </p:spTree>
    <p:extLst>
      <p:ext uri="{BB962C8B-B14F-4D97-AF65-F5344CB8AC3E}">
        <p14:creationId xmlns:p14="http://schemas.microsoft.com/office/powerpoint/2010/main" val="309560173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二手车评估主体</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43719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3.1.5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二手车评估的主体与客体</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87051"/>
            <a:ext cx="972408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评估主体是指二手车鉴定评估业务的承担者，即从事二手车鉴定评估的机构及专业评估人员。由于二手车鉴定评估直接涉及当事人双方的权益，是一项政策性、专业性都很强的工作，因此，无论是对专业评估机构还是对专业评估人员都有较高的要求。</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由于汽车是技术含量极高的商品，二手车交易又属于特殊商品的流通，与其他资产评估师相比，二手车鉴定评估师必定要具有以下条件。</a:t>
            </a:r>
          </a:p>
        </p:txBody>
      </p:sp>
      <p:sp>
        <p:nvSpPr>
          <p:cNvPr id="9" name="文本框 8">
            <a:extLst>
              <a:ext uri="{FF2B5EF4-FFF2-40B4-BE49-F238E27FC236}">
                <a16:creationId xmlns:a16="http://schemas.microsoft.com/office/drawing/2014/main" id="{81914A6A-588C-4619-9B2A-EBF63526A49E}"/>
              </a:ext>
            </a:extLst>
          </p:cNvPr>
          <p:cNvSpPr txBox="1"/>
          <p:nvPr/>
        </p:nvSpPr>
        <p:spPr>
          <a:xfrm>
            <a:off x="1248720" y="4596851"/>
            <a:ext cx="4685355" cy="95135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）要求掌握的知识面广。</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）要求有较高的政治、政策敏感度。</a:t>
            </a:r>
          </a:p>
        </p:txBody>
      </p:sp>
      <p:sp>
        <p:nvSpPr>
          <p:cNvPr id="10" name="文本框 9">
            <a:extLst>
              <a:ext uri="{FF2B5EF4-FFF2-40B4-BE49-F238E27FC236}">
                <a16:creationId xmlns:a16="http://schemas.microsoft.com/office/drawing/2014/main" id="{DEA538F6-70EC-48D6-8C84-DF5961E1E8EE}"/>
              </a:ext>
            </a:extLst>
          </p:cNvPr>
          <p:cNvSpPr txBox="1"/>
          <p:nvPr/>
        </p:nvSpPr>
        <p:spPr>
          <a:xfrm>
            <a:off x="5664030" y="4596851"/>
            <a:ext cx="5218755" cy="95135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）要求掌握必要的驾驶技术和实际技能。</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）要求能够及时更新基准价。</a:t>
            </a:r>
          </a:p>
        </p:txBody>
      </p:sp>
    </p:spTree>
    <p:extLst>
      <p:ext uri="{BB962C8B-B14F-4D97-AF65-F5344CB8AC3E}">
        <p14:creationId xmlns:p14="http://schemas.microsoft.com/office/powerpoint/2010/main" val="137739851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830997"/>
          </a:xfrm>
          <a:prstGeom prst="rect">
            <a:avLst/>
          </a:prstGeom>
          <a:noFill/>
        </p:spPr>
        <p:txBody>
          <a:bodyPr wrap="square" rtlCol="0">
            <a:spAutoFit/>
          </a:bodyPr>
          <a:lstStyle/>
          <a:p>
            <a:pPr algn="r"/>
            <a:r>
              <a:rPr lang="zh-CN" altLang="en-US" sz="4800" b="1">
                <a:solidFill>
                  <a:srgbClr val="044491"/>
                </a:solidFill>
                <a:latin typeface="+mj-ea"/>
                <a:ea typeface="+mj-ea"/>
              </a:rPr>
              <a:t>二手车的价值评估</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3.1</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148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二手车评估的客体</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149224"/>
            <a:ext cx="9724080" cy="325967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二手车鉴定评估的客体是指被评估的车辆。二手车鉴定评估的一个主要目的就是在二手车的交易过程中准确地确定二手车价格，并以此作为买卖成交的参考底价。根据</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的规定，以下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种车辆不允许进行交易。</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）已报废或达到国家汽车报废标准的车辆。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）在抵押期间或未经海关批准的海关监管的车辆。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）在人民法院、人民检察院、行政执法部门依法查封、扣押期间的车辆。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）通过盗窃、抢劫、抢夺、诈骗等违法手段获得的车辆。</a:t>
            </a:r>
          </a:p>
        </p:txBody>
      </p:sp>
    </p:spTree>
    <p:extLst>
      <p:ext uri="{BB962C8B-B14F-4D97-AF65-F5344CB8AC3E}">
        <p14:creationId xmlns:p14="http://schemas.microsoft.com/office/powerpoint/2010/main" val="221851788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682499"/>
            <a:ext cx="9724080" cy="416761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）走私、非法拼（组）装的车辆。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）没有办理必备证件、税费、保险和无有效机动车安全技术检验合格标志的车辆，或手续不齐全的车辆。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）在本行政辖区以外的公安机关交通管理部门注册登记的车辆。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）国家法律、行政法规禁止经营的车辆。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此外，车辆上市交易前，必须先到公安交通管理机关申请临时检验，经检验合格，在其行驶证上签注检验合格记录后，方可进行交易。检验被交易车辆的车架号码和发动机号码的符号、数字及各种外文字母全部拓印，发现不一致或改动、凿痕、锉痕、重新打刻等人为改变或毁坏的，对车辆一律扣留审查。</a:t>
            </a:r>
          </a:p>
        </p:txBody>
      </p:sp>
    </p:spTree>
    <p:extLst>
      <p:ext uri="{BB962C8B-B14F-4D97-AF65-F5344CB8AC3E}">
        <p14:creationId xmlns:p14="http://schemas.microsoft.com/office/powerpoint/2010/main" val="60700807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重置成本法</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4003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3.1.6</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二手车的价值评估</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2929976"/>
            <a:ext cx="9724080" cy="284417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置成本法是指在现时条件下重新购置一辆全新状态的被评估车辆所需的全部成本（即完全重置成本，简称重置全价），减去该被评估车辆的各种陈旧贬值后的差额作为被评估车辆现时价格的一种评估方法。其计算公式为</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被评估车辆的评估值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重置成本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实体性贬值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功能性贬值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经济性贬值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或</a:t>
            </a:r>
          </a:p>
          <a:p>
            <a:pPr marL="0" marR="0" lvl="0" indent="457200" algn="ctr"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被评估车辆的评估值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重置成本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成新率</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3396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）重置成本法及其理论依据</a:t>
            </a:r>
          </a:p>
        </p:txBody>
      </p:sp>
    </p:spTree>
    <p:extLst>
      <p:ext uri="{BB962C8B-B14F-4D97-AF65-F5344CB8AC3E}">
        <p14:creationId xmlns:p14="http://schemas.microsoft.com/office/powerpoint/2010/main" val="309471125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682499"/>
            <a:ext cx="9724080" cy="193623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影响车辆价值量变化的因素，除了市场价格，还有以下几个方面。</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）机动车辆的实体性贬值。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）机动车辆的功能性贬值。</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）机动车辆的经济性贬值。</a:t>
            </a:r>
          </a:p>
        </p:txBody>
      </p:sp>
    </p:spTree>
    <p:extLst>
      <p:ext uri="{BB962C8B-B14F-4D97-AF65-F5344CB8AC3E}">
        <p14:creationId xmlns:p14="http://schemas.microsoft.com/office/powerpoint/2010/main" val="74189949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815551"/>
            <a:ext cx="9724080" cy="1936236"/>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）市场价格的影响。</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）车辆有形耗损的影响。</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）车辆无形耗损的影响。</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）外界因素对车辆的影响。</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33960" y="13583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）影响因素</a:t>
            </a:r>
          </a:p>
        </p:txBody>
      </p:sp>
      <p:sp>
        <p:nvSpPr>
          <p:cNvPr id="9" name="文本框 8">
            <a:extLst>
              <a:ext uri="{FF2B5EF4-FFF2-40B4-BE49-F238E27FC236}">
                <a16:creationId xmlns:a16="http://schemas.microsoft.com/office/drawing/2014/main" id="{B1ECCC10-447D-4159-B46E-4595CE589973}"/>
              </a:ext>
            </a:extLst>
          </p:cNvPr>
          <p:cNvSpPr txBox="1"/>
          <p:nvPr/>
        </p:nvSpPr>
        <p:spPr>
          <a:xfrm>
            <a:off x="1233960" y="424442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置成本法主要适用于继续使用前提下的二手车评估，既充分考虑了被评估二手车的重置全价，又考虑了二手车已使用年限内的磨损以及功能性、经济性贬值，因而被广泛采用，尤其在中高档车辆评估中应用广泛。</a:t>
            </a:r>
          </a:p>
        </p:txBody>
      </p:sp>
      <p:sp>
        <p:nvSpPr>
          <p:cNvPr id="10" name="文本框 9">
            <a:extLst>
              <a:ext uri="{FF2B5EF4-FFF2-40B4-BE49-F238E27FC236}">
                <a16:creationId xmlns:a16="http://schemas.microsoft.com/office/drawing/2014/main" id="{524424A8-8F92-424E-B670-39C5E6D67B27}"/>
              </a:ext>
            </a:extLst>
          </p:cNvPr>
          <p:cNvSpPr txBox="1"/>
          <p:nvPr/>
        </p:nvSpPr>
        <p:spPr>
          <a:xfrm>
            <a:off x="1233960" y="3787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）适用范围</a:t>
            </a:r>
          </a:p>
        </p:txBody>
      </p:sp>
    </p:spTree>
    <p:extLst>
      <p:ext uri="{BB962C8B-B14F-4D97-AF65-F5344CB8AC3E}">
        <p14:creationId xmlns:p14="http://schemas.microsoft.com/office/powerpoint/2010/main" val="353337091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97FBE36A-46A9-4A7D-BB0C-A4509F82F9A1}"/>
              </a:ext>
            </a:extLst>
          </p:cNvPr>
          <p:cNvPicPr>
            <a:picLocks noChangeAspect="1"/>
          </p:cNvPicPr>
          <p:nvPr/>
        </p:nvPicPr>
        <p:blipFill>
          <a:blip r:embed="rId3"/>
          <a:stretch>
            <a:fillRect/>
          </a:stretch>
        </p:blipFill>
        <p:spPr>
          <a:xfrm>
            <a:off x="2915047" y="4866313"/>
            <a:ext cx="6361905" cy="1228571"/>
          </a:xfrm>
          <a:prstGeom prst="rect">
            <a:avLst/>
          </a:prstGeom>
        </p:spPr>
      </p:pic>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815551"/>
            <a:ext cx="9724080" cy="3105787"/>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重置成本的估算在资产评估中，其估算的方法很多，对于二手车评估定价，一般采用以下两种方法。</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直接法。直接法也称重置核算法，它是按待评估车辆的成本构成，以现行市价为标准，计算被评估车辆重置全价的一种方法。也就是将车辆按成本构成分成若干组成部分，先确定各组成部分的现时价格，然后加总得出待评估车辆的重置全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）物价指数法。物价指数法是在二手车辆原始成本基础上，通过现时物价指数确定其重置成本的一种方法。其计算公式为</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33960" y="13583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）评估方法及计算公式</a:t>
            </a:r>
          </a:p>
        </p:txBody>
      </p:sp>
    </p:spTree>
    <p:extLst>
      <p:ext uri="{BB962C8B-B14F-4D97-AF65-F5344CB8AC3E}">
        <p14:creationId xmlns:p14="http://schemas.microsoft.com/office/powerpoint/2010/main" val="86642597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A0106C95-B350-487F-980D-8208B1B30FCA}"/>
              </a:ext>
            </a:extLst>
          </p:cNvPr>
          <p:cNvPicPr>
            <a:picLocks noChangeAspect="1"/>
          </p:cNvPicPr>
          <p:nvPr/>
        </p:nvPicPr>
        <p:blipFill>
          <a:blip r:embed="rId3"/>
          <a:stretch>
            <a:fillRect/>
          </a:stretch>
        </p:blipFill>
        <p:spPr>
          <a:xfrm>
            <a:off x="4005568" y="4052208"/>
            <a:ext cx="4885714" cy="619048"/>
          </a:xfrm>
          <a:prstGeom prst="rect">
            <a:avLst/>
          </a:prstGeom>
        </p:spPr>
      </p:pic>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815551"/>
            <a:ext cx="9724080" cy="4813947"/>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）实体性贬值及其估算。机动车的实体性贬值是由于使用磨损和自然力损耗形成的贬值。实体性贬值的估算，一般可以采取以下两种方法。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①观察法，也称成新率法。其计算公式为</a:t>
            </a:r>
          </a:p>
          <a:p>
            <a:pPr marR="0" lvl="0" indent="361950" algn="just" defTabSz="914400" rtl="0" eaLnBrk="1" fontAlgn="auto" latinLnBrk="0" hangingPunct="1">
              <a:lnSpc>
                <a:spcPct val="150000"/>
              </a:lnSpc>
              <a:spcBef>
                <a:spcPts val="600"/>
              </a:spcBef>
              <a:spcAft>
                <a:spcPts val="0"/>
              </a:spcAft>
              <a:buClrTx/>
              <a:buSzTx/>
              <a:buFontTx/>
              <a:buNone/>
              <a:tabLst/>
              <a:defRPr/>
            </a:pP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②使用年限法，其计算公式为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endParaRPr lang="en-US" altLang="zh-CN">
              <a:solidFill>
                <a:prstClr val="black">
                  <a:lumMod val="75000"/>
                  <a:lumOff val="25000"/>
                </a:prstClr>
              </a:solidFill>
              <a:latin typeface="+mn-ea"/>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③修复费用法，也叫功能补偿法，其计算公式为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endParaRPr lang="en-US" altLang="zh-CN">
              <a:solidFill>
                <a:prstClr val="black">
                  <a:lumMod val="75000"/>
                  <a:lumOff val="25000"/>
                </a:prstClr>
              </a:solidFill>
              <a:latin typeface="+mn-ea"/>
            </a:endParaRPr>
          </a:p>
          <a:p>
            <a:pPr marR="0" lvl="0" indent="361950" algn="just" defTabSz="914400" rtl="0" eaLnBrk="1" fontAlgn="auto" latinLnBrk="0" hangingPunct="1">
              <a:lnSpc>
                <a:spcPct val="150000"/>
              </a:lnSpc>
              <a:spcBef>
                <a:spcPts val="600"/>
              </a:spcBef>
              <a:spcAft>
                <a:spcPts val="0"/>
              </a:spcAft>
              <a:buClrTx/>
              <a:buSzTx/>
              <a:buFontTx/>
              <a:buNone/>
              <a:tabLst/>
              <a:defRPr/>
            </a:pP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33959" y="1358351"/>
            <a:ext cx="5919315"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）实体性、功能性和经济性的贬值及其估算</a:t>
            </a:r>
          </a:p>
        </p:txBody>
      </p:sp>
      <p:pic>
        <p:nvPicPr>
          <p:cNvPr id="6" name="图片 5">
            <a:extLst>
              <a:ext uri="{FF2B5EF4-FFF2-40B4-BE49-F238E27FC236}">
                <a16:creationId xmlns:a16="http://schemas.microsoft.com/office/drawing/2014/main" id="{F07AFB88-4E3B-47B0-BAEE-59E4D879FECA}"/>
              </a:ext>
            </a:extLst>
          </p:cNvPr>
          <p:cNvPicPr>
            <a:picLocks noChangeAspect="1"/>
          </p:cNvPicPr>
          <p:nvPr/>
        </p:nvPicPr>
        <p:blipFill>
          <a:blip r:embed="rId4"/>
          <a:stretch>
            <a:fillRect/>
          </a:stretch>
        </p:blipFill>
        <p:spPr>
          <a:xfrm>
            <a:off x="4086476" y="3262333"/>
            <a:ext cx="4019048" cy="333333"/>
          </a:xfrm>
          <a:prstGeom prst="rect">
            <a:avLst/>
          </a:prstGeom>
        </p:spPr>
      </p:pic>
      <p:pic>
        <p:nvPicPr>
          <p:cNvPr id="11" name="图片 10">
            <a:extLst>
              <a:ext uri="{FF2B5EF4-FFF2-40B4-BE49-F238E27FC236}">
                <a16:creationId xmlns:a16="http://schemas.microsoft.com/office/drawing/2014/main" id="{8082B17B-16CB-42A5-B7DE-D8A7E2547423}"/>
              </a:ext>
            </a:extLst>
          </p:cNvPr>
          <p:cNvPicPr>
            <a:picLocks noChangeAspect="1"/>
          </p:cNvPicPr>
          <p:nvPr/>
        </p:nvPicPr>
        <p:blipFill>
          <a:blip r:embed="rId5"/>
          <a:stretch>
            <a:fillRect/>
          </a:stretch>
        </p:blipFill>
        <p:spPr>
          <a:xfrm>
            <a:off x="3891257" y="5201722"/>
            <a:ext cx="4714286" cy="314286"/>
          </a:xfrm>
          <a:prstGeom prst="rect">
            <a:avLst/>
          </a:prstGeom>
        </p:spPr>
      </p:pic>
    </p:spTree>
    <p:extLst>
      <p:ext uri="{BB962C8B-B14F-4D97-AF65-F5344CB8AC3E}">
        <p14:creationId xmlns:p14="http://schemas.microsoft.com/office/powerpoint/2010/main" val="301889735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453601"/>
            <a:ext cx="9724080" cy="4737002"/>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）功能性贬值及其估算。</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①一次性功能贬值的测定。功能性贬值属无形损耗范畴，指由技术陈旧、功能落后导致二手车相对贬值。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②营运性功能贬值的估算。测定营运性功能贬值的步骤如下：</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选定参照物，并与参照物对比，找出营运成本有差别的内容和差别的量值。</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确定原车辆尚可继续使用的年限。</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查明应上缴的所得税率及当前的折现率。</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通过计算超额收益或成本降低额，最后计算出营运性功能贬值。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indent="447675"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③经济性贬值及其估算。经济性贬值是由机动车辆外部因素引起的。外部因素不论多少，对车辆价值的影响不外乎两类：一是营运成本上升；二是车辆闲置。</a:t>
            </a:r>
          </a:p>
        </p:txBody>
      </p:sp>
    </p:spTree>
    <p:extLst>
      <p:ext uri="{BB962C8B-B14F-4D97-AF65-F5344CB8AC3E}">
        <p14:creationId xmlns:p14="http://schemas.microsoft.com/office/powerpoint/2010/main" val="243296325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815551"/>
            <a:ext cx="9724080" cy="2428678"/>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二手车成新率的估算一般采用使用年限法和综合分析法。</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）使用年限法估算成新率。</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①估算方法。根据二手车折旧方法不同，使用年限法估算二手车成新率有两种方法，即等速折旧法和加速折旧法。</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采用等速折旧法估算二手车成新率的计算公式为</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33959" y="1358351"/>
            <a:ext cx="5919315"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）二手车成新率的估算</a:t>
            </a:r>
          </a:p>
        </p:txBody>
      </p:sp>
      <p:pic>
        <p:nvPicPr>
          <p:cNvPr id="4" name="图片 3">
            <a:extLst>
              <a:ext uri="{FF2B5EF4-FFF2-40B4-BE49-F238E27FC236}">
                <a16:creationId xmlns:a16="http://schemas.microsoft.com/office/drawing/2014/main" id="{7F6A9E49-41A9-4D8B-B7EE-A3748FC97549}"/>
              </a:ext>
            </a:extLst>
          </p:cNvPr>
          <p:cNvPicPr>
            <a:picLocks noChangeAspect="1"/>
          </p:cNvPicPr>
          <p:nvPr/>
        </p:nvPicPr>
        <p:blipFill>
          <a:blip r:embed="rId3"/>
          <a:stretch>
            <a:fillRect/>
          </a:stretch>
        </p:blipFill>
        <p:spPr>
          <a:xfrm>
            <a:off x="4891238" y="4244229"/>
            <a:ext cx="2409524" cy="580952"/>
          </a:xfrm>
          <a:prstGeom prst="rect">
            <a:avLst/>
          </a:prstGeom>
        </p:spPr>
      </p:pic>
    </p:spTree>
    <p:extLst>
      <p:ext uri="{BB962C8B-B14F-4D97-AF65-F5344CB8AC3E}">
        <p14:creationId xmlns:p14="http://schemas.microsoft.com/office/powerpoint/2010/main" val="9639779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2053676"/>
            <a:ext cx="9724080" cy="2351734"/>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②规定使用年限与已使用年限。</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规定使用年限。车辆规定使用年限是指</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机动车强制报废标准规定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中对被评估车辆规定的使用年限。</a:t>
            </a:r>
            <a:endParaRPr lang="en-US" altLang="zh-CN">
              <a:solidFill>
                <a:prstClr val="black">
                  <a:lumMod val="75000"/>
                  <a:lumOff val="25000"/>
                </a:prstClr>
              </a:solidFill>
              <a:latin typeface="+mn-ea"/>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已使用年限。使用年限是代表汽车运行量和工作量的一种计量，这种计量是以汽车正常使用为前提的，包括正常的使用时间和使用强度</a:t>
            </a:r>
            <a:r>
              <a:rPr lang="zh-CN" altLang="en-US">
                <a:solidFill>
                  <a:prstClr val="black">
                    <a:lumMod val="75000"/>
                    <a:lumOff val="25000"/>
                  </a:prstClr>
                </a:solidFill>
                <a:latin typeface="+mn-ea"/>
              </a:rPr>
              <a:t>。</a:t>
            </a: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425815354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0434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二手车评估的目的</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24808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3.1.1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二手车评估的目的与任务</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66373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二手车鉴定评估是以技术鉴定为基础的，以准确地确定二手车市场现时价格，并以此作为买卖双方成交的参考底价。也就是说为了正确反映二手车的价值量及其变动，为将要发生的经济行为提供公平的价格尺度。</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552941"/>
            <a:ext cx="9724080" cy="3752117"/>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）综合分析法估算成新率。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54292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①估算方法。其计算公式为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54292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式中，</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Cz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为综合成新率；</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为使用年限成新率；</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为综合调整系数。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54292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②综合调整系数。综合调整系数采用下述两种方法确定：</a:t>
            </a:r>
          </a:p>
          <a:p>
            <a:pPr marR="0" lvl="0" indent="542925"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车辆无须进行项目修理或换件的，可采用表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所示推荐的综合调整系数，用加权平均的方法进行微调。</a:t>
            </a:r>
          </a:p>
          <a:p>
            <a:pPr marR="0" lvl="0" indent="542925"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b.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车辆需要进行项目修理或换件的，或需进行大修理的，综合考虑表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列出的影响因素，可采用“一揽子”评估方法确定一个综合调整系数。</a:t>
            </a:r>
          </a:p>
        </p:txBody>
      </p:sp>
      <p:pic>
        <p:nvPicPr>
          <p:cNvPr id="3" name="图片 2">
            <a:extLst>
              <a:ext uri="{FF2B5EF4-FFF2-40B4-BE49-F238E27FC236}">
                <a16:creationId xmlns:a16="http://schemas.microsoft.com/office/drawing/2014/main" id="{2B6DCF85-5612-4DF5-B0C6-CA5115CA7740}"/>
              </a:ext>
            </a:extLst>
          </p:cNvPr>
          <p:cNvPicPr>
            <a:picLocks noChangeAspect="1"/>
          </p:cNvPicPr>
          <p:nvPr/>
        </p:nvPicPr>
        <p:blipFill rotWithShape="1">
          <a:blip r:embed="rId3"/>
          <a:srcRect l="10631" b="3070"/>
          <a:stretch/>
        </p:blipFill>
        <p:spPr>
          <a:xfrm>
            <a:off x="4815404" y="2090066"/>
            <a:ext cx="2561192" cy="447674"/>
          </a:xfrm>
          <a:prstGeom prst="rect">
            <a:avLst/>
          </a:prstGeom>
        </p:spPr>
      </p:pic>
    </p:spTree>
    <p:extLst>
      <p:ext uri="{BB962C8B-B14F-4D97-AF65-F5344CB8AC3E}">
        <p14:creationId xmlns:p14="http://schemas.microsoft.com/office/powerpoint/2010/main" val="221919139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pic>
        <p:nvPicPr>
          <p:cNvPr id="4" name="图片 3">
            <a:extLst>
              <a:ext uri="{FF2B5EF4-FFF2-40B4-BE49-F238E27FC236}">
                <a16:creationId xmlns:a16="http://schemas.microsoft.com/office/drawing/2014/main" id="{3CD88E3D-9B6C-47C8-B98C-C20DD58F1277}"/>
              </a:ext>
            </a:extLst>
          </p:cNvPr>
          <p:cNvPicPr>
            <a:picLocks noChangeAspect="1"/>
          </p:cNvPicPr>
          <p:nvPr/>
        </p:nvPicPr>
        <p:blipFill>
          <a:blip r:embed="rId3"/>
          <a:stretch>
            <a:fillRect/>
          </a:stretch>
        </p:blipFill>
        <p:spPr>
          <a:xfrm>
            <a:off x="2462699" y="963459"/>
            <a:ext cx="6852751" cy="5703636"/>
          </a:xfrm>
          <a:prstGeom prst="rect">
            <a:avLst/>
          </a:prstGeom>
        </p:spPr>
      </p:pic>
    </p:spTree>
    <p:extLst>
      <p:ext uri="{BB962C8B-B14F-4D97-AF65-F5344CB8AC3E}">
        <p14:creationId xmlns:p14="http://schemas.microsoft.com/office/powerpoint/2010/main" val="261867055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68439"/>
            <a:ext cx="9724080" cy="2921121"/>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③各调整系数的选取。</a:t>
            </a: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车辆技术状况调整系数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车辆使用和维护状态调整系数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车辆原始制造质量调整系数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车辆工作性质调整系数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lang="en-US" altLang="zh-CN">
              <a:solidFill>
                <a:prstClr val="black">
                  <a:lumMod val="75000"/>
                  <a:lumOff val="25000"/>
                </a:prstClr>
              </a:solidFill>
              <a:latin typeface="+mn-ea"/>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车辆工作条件调整系数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218153952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68439"/>
            <a:ext cx="9724080" cy="3521285"/>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④其他因素对成新率的影响。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车辆大修。一辆机动车经过一段时间的使用后（或停用受自然力的影响）会产生磨损，磨损的补偿就是修理。当某零部件完全丧失功能而又无法修理时，必须换件以恢复其功能作用。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大事故。重大事故通常是指汽车因碰撞、倾覆造成汽车主要结构件的严重损伤，尤其以承载式汽车的车身件为代表，汽车发生过重大事故后，往往存在严重的质量缺陷，并且不易修复，在汽车交易实务中，往往对汽车的交易价格形成重大影响，必须非常重视。此，出现重大事故的汽车应给予一定的折扣率。</a:t>
            </a:r>
          </a:p>
        </p:txBody>
      </p:sp>
    </p:spTree>
    <p:extLst>
      <p:ext uri="{BB962C8B-B14F-4D97-AF65-F5344CB8AC3E}">
        <p14:creationId xmlns:p14="http://schemas.microsoft.com/office/powerpoint/2010/main" val="89172911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552941"/>
            <a:ext cx="9724080" cy="3598229"/>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）技术鉴定法估算成新率。</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技术鉴定法是评估人员用技术鉴定的方法测定二手车成新率的一种方法。这种方法是以技术鉴定为基础的。首先是评估人员对二手车辆进行技术观察和技术检测来鉴定二手车的技术状况，再以评分的方法或分等级的方法来确定成新率。技术鉴定法分部件鉴定法和整车观测分析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①部件鉴定法。部件鉴定法是对二手车辆按其组成部分对整车的重要性和价值量的大小予以加权评分，最后确定成新率的一种方法。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②整车观测法。整车观测法主要是采用人工观察的方法，辅之以简单的仪器检测，对二手车技术状况进行鉴定、分级以确定成新率的一种方法。其技术状况分级如表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3-1-3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spTree>
    <p:extLst>
      <p:ext uri="{BB962C8B-B14F-4D97-AF65-F5344CB8AC3E}">
        <p14:creationId xmlns:p14="http://schemas.microsoft.com/office/powerpoint/2010/main" val="106623593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7" name="组合 6">
            <a:extLst>
              <a:ext uri="{FF2B5EF4-FFF2-40B4-BE49-F238E27FC236}">
                <a16:creationId xmlns:a16="http://schemas.microsoft.com/office/drawing/2014/main" id="{A65831EB-E24A-449B-8E45-ABE7C14100FC}"/>
              </a:ext>
            </a:extLst>
          </p:cNvPr>
          <p:cNvGrpSpPr/>
          <p:nvPr/>
        </p:nvGrpSpPr>
        <p:grpSpPr>
          <a:xfrm>
            <a:off x="2638908" y="1009650"/>
            <a:ext cx="6400317" cy="5428989"/>
            <a:chOff x="2229333" y="928830"/>
            <a:chExt cx="7733333" cy="6348009"/>
          </a:xfrm>
        </p:grpSpPr>
        <p:pic>
          <p:nvPicPr>
            <p:cNvPr id="3" name="图片 2">
              <a:extLst>
                <a:ext uri="{FF2B5EF4-FFF2-40B4-BE49-F238E27FC236}">
                  <a16:creationId xmlns:a16="http://schemas.microsoft.com/office/drawing/2014/main" id="{0D053EBA-1C7F-47E7-A589-9C03A57E0AF6}"/>
                </a:ext>
              </a:extLst>
            </p:cNvPr>
            <p:cNvPicPr>
              <a:picLocks noChangeAspect="1"/>
            </p:cNvPicPr>
            <p:nvPr/>
          </p:nvPicPr>
          <p:blipFill>
            <a:blip r:embed="rId3"/>
            <a:stretch>
              <a:fillRect/>
            </a:stretch>
          </p:blipFill>
          <p:spPr>
            <a:xfrm>
              <a:off x="2229333" y="928830"/>
              <a:ext cx="7733333" cy="2276190"/>
            </a:xfrm>
            <a:prstGeom prst="rect">
              <a:avLst/>
            </a:prstGeom>
          </p:spPr>
        </p:pic>
        <p:pic>
          <p:nvPicPr>
            <p:cNvPr id="6" name="图片 5">
              <a:extLst>
                <a:ext uri="{FF2B5EF4-FFF2-40B4-BE49-F238E27FC236}">
                  <a16:creationId xmlns:a16="http://schemas.microsoft.com/office/drawing/2014/main" id="{B0322039-B7AA-4855-973F-7F5E88B0CC4A}"/>
                </a:ext>
              </a:extLst>
            </p:cNvPr>
            <p:cNvPicPr>
              <a:picLocks noChangeAspect="1"/>
            </p:cNvPicPr>
            <p:nvPr/>
          </p:nvPicPr>
          <p:blipFill>
            <a:blip r:embed="rId4"/>
            <a:stretch>
              <a:fillRect/>
            </a:stretch>
          </p:blipFill>
          <p:spPr>
            <a:xfrm>
              <a:off x="2229333" y="3105410"/>
              <a:ext cx="7733333" cy="4171429"/>
            </a:xfrm>
            <a:prstGeom prst="rect">
              <a:avLst/>
            </a:prstGeom>
          </p:spPr>
        </p:pic>
      </p:grpSp>
    </p:spTree>
    <p:extLst>
      <p:ext uri="{BB962C8B-B14F-4D97-AF65-F5344CB8AC3E}">
        <p14:creationId xmlns:p14="http://schemas.microsoft.com/office/powerpoint/2010/main" val="221379905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67951"/>
            <a:ext cx="9724080" cy="1936236"/>
          </a:xfrm>
          <a:prstGeom prst="rect">
            <a:avLst/>
          </a:prstGeom>
          <a:noFill/>
        </p:spPr>
        <p:txBody>
          <a:bodyPr wrap="square">
            <a:spAutoFit/>
          </a:bodyPr>
          <a:lstStyle/>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采用重置成本法的优点包括：</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①比较充分地考虑了车辆的损耗，评估结果更趋于公平合理；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②有利于二手车辆的评估；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③在不易计算车辆未来收益或难以取得市场（二手车交易市场）参照物条件下可广泛应用。</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33959" y="1358351"/>
            <a:ext cx="5919315"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）采用重置成本法的优缺点</a:t>
            </a:r>
          </a:p>
        </p:txBody>
      </p:sp>
    </p:spTree>
    <p:extLst>
      <p:ext uri="{BB962C8B-B14F-4D97-AF65-F5344CB8AC3E}">
        <p14:creationId xmlns:p14="http://schemas.microsoft.com/office/powerpoint/2010/main" val="403715377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148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现行市价法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492124"/>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法的基本原理是：通过市场调查，选择一个或几个与评估车辆相同或类似的车辆作为参照车辆，分析参照车辆的结构、配置、功能、性能、新旧程度、地区差别、交易条件及成交价格等，并与待评估车辆一一对照比较，找出两者的差别及差别所反映的价格上的差额，经过调整，计算出二手车的评估价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现行市价法是最直接、最简单的一种评估方法，也是二手车价格评估最常用的方法之一。</a:t>
            </a:r>
          </a:p>
        </p:txBody>
      </p:sp>
      <p:sp>
        <p:nvSpPr>
          <p:cNvPr id="7" name="文本框 6">
            <a:extLst>
              <a:ext uri="{FF2B5EF4-FFF2-40B4-BE49-F238E27FC236}">
                <a16:creationId xmlns:a16="http://schemas.microsoft.com/office/drawing/2014/main" id="{ACD5171D-2901-42F5-BBA9-747932628691}"/>
              </a:ext>
            </a:extLst>
          </p:cNvPr>
          <p:cNvSpPr txBox="1"/>
          <p:nvPr/>
        </p:nvSpPr>
        <p:spPr>
          <a:xfrm>
            <a:off x="1248720" y="209005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）基本原理</a:t>
            </a:r>
          </a:p>
        </p:txBody>
      </p:sp>
    </p:spTree>
    <p:extLst>
      <p:ext uri="{BB962C8B-B14F-4D97-AF65-F5344CB8AC3E}">
        <p14:creationId xmlns:p14="http://schemas.microsoft.com/office/powerpoint/2010/main" val="178300340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2137981"/>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运用现行市价法对二手车进行价格评估，必须具备以下两个前提条件。</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）需要有一个充分发育、活跃的二手车交易市场，即二手车交易公开市场。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）评估中参照的二手车与被评估的二手车有可比较指标，并且这些可比较的指标技术参数的资料是可收集到的，价值影响因素明确，可以量化。</a:t>
            </a:r>
          </a:p>
        </p:txBody>
      </p:sp>
      <p:sp>
        <p:nvSpPr>
          <p:cNvPr id="7" name="文本框 6">
            <a:extLst>
              <a:ext uri="{FF2B5EF4-FFF2-40B4-BE49-F238E27FC236}">
                <a16:creationId xmlns:a16="http://schemas.microsoft.com/office/drawing/2014/main" id="{ACD5171D-2901-42F5-BBA9-747932628691}"/>
              </a:ext>
            </a:extLst>
          </p:cNvPr>
          <p:cNvSpPr txBox="1"/>
          <p:nvPr/>
        </p:nvSpPr>
        <p:spPr>
          <a:xfrm>
            <a:off x="1248720" y="168048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）应用前提</a:t>
            </a:r>
          </a:p>
        </p:txBody>
      </p:sp>
    </p:spTree>
    <p:extLst>
      <p:ext uri="{BB962C8B-B14F-4D97-AF65-F5344CB8AC3E}">
        <p14:creationId xmlns:p14="http://schemas.microsoft.com/office/powerpoint/2010/main" val="421547028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37956"/>
            <a:ext cx="972408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）二手车交易市场是否活跃，直接影响现行市价评估法的准确性。因为我国很多地方二手车市场建立时间短、不完善，有些评估车未在交易市场上出现过，这样用市价法评估没有可比性。</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）评估车辆是否畅销。因为对畅销车型评估时，参照车容易寻找，且参照车的一些数据充分可靠。</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）由于使用条件、维护水平的不同，而带来车辆技术状况的不同，这样可能造成二手车评估价值差异。</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）评估人员的从业经验和对车辆技术状况的鉴定能力，也将影响评估的公平、公正性。</a:t>
            </a:r>
          </a:p>
        </p:txBody>
      </p:sp>
      <p:sp>
        <p:nvSpPr>
          <p:cNvPr id="7" name="文本框 6">
            <a:extLst>
              <a:ext uri="{FF2B5EF4-FFF2-40B4-BE49-F238E27FC236}">
                <a16:creationId xmlns:a16="http://schemas.microsoft.com/office/drawing/2014/main" id="{ACD5171D-2901-42F5-BBA9-747932628691}"/>
              </a:ext>
            </a:extLst>
          </p:cNvPr>
          <p:cNvSpPr txBox="1"/>
          <p:nvPr/>
        </p:nvSpPr>
        <p:spPr>
          <a:xfrm>
            <a:off x="1248720" y="148045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）影响因素</a:t>
            </a:r>
          </a:p>
        </p:txBody>
      </p:sp>
    </p:spTree>
    <p:extLst>
      <p:ext uri="{BB962C8B-B14F-4D97-AF65-F5344CB8AC3E}">
        <p14:creationId xmlns:p14="http://schemas.microsoft.com/office/powerpoint/2010/main" val="379113604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576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二手车评估的任务</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97793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同一辆车，因不同的评估目的，其评估出来的结果会有所不同。对于客户提出不同的委托目的，需要采用不同的评估方法，同时评估中的重要任务是鉴别车辆是否是走私车、盗抢车、非法拼装车、报废车、手续不全的车等，其任务主要有以下几点。</a:t>
            </a:r>
          </a:p>
        </p:txBody>
      </p:sp>
      <p:sp>
        <p:nvSpPr>
          <p:cNvPr id="9" name="文本框 8">
            <a:extLst>
              <a:ext uri="{FF2B5EF4-FFF2-40B4-BE49-F238E27FC236}">
                <a16:creationId xmlns:a16="http://schemas.microsoft.com/office/drawing/2014/main" id="{307919E3-76ED-4EDC-90D3-C215EF5BB90F}"/>
              </a:ext>
            </a:extLst>
          </p:cNvPr>
          <p:cNvSpPr txBox="1"/>
          <p:nvPr/>
        </p:nvSpPr>
        <p:spPr>
          <a:xfrm>
            <a:off x="1248720" y="3349531"/>
            <a:ext cx="501873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）确定二手车交易价格。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）二手车认证。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）车辆置换。</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）车辆拍卖。</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）车辆的转籍、过户。</a:t>
            </a:r>
          </a:p>
        </p:txBody>
      </p:sp>
      <p:sp>
        <p:nvSpPr>
          <p:cNvPr id="10" name="文本框 9">
            <a:extLst>
              <a:ext uri="{FF2B5EF4-FFF2-40B4-BE49-F238E27FC236}">
                <a16:creationId xmlns:a16="http://schemas.microsoft.com/office/drawing/2014/main" id="{98023009-EE08-4F39-A9C0-BF069A7536C6}"/>
              </a:ext>
            </a:extLst>
          </p:cNvPr>
          <p:cNvSpPr txBox="1"/>
          <p:nvPr/>
        </p:nvSpPr>
        <p:spPr>
          <a:xfrm>
            <a:off x="5773095" y="3349531"/>
            <a:ext cx="501873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）法律诉讼咨询服务。</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）抵押贷款。</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）车辆担保。</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）车辆典当。</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）车辆保险。</a:t>
            </a:r>
          </a:p>
        </p:txBody>
      </p:sp>
    </p:spTree>
    <p:extLst>
      <p:ext uri="{BB962C8B-B14F-4D97-AF65-F5344CB8AC3E}">
        <p14:creationId xmlns:p14="http://schemas.microsoft.com/office/powerpoint/2010/main" val="152737837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67125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现行市价法适用于产权转让的畅销车型的评估，如二手车收购、典当等业务。畅销车型的数据充分可靠，市场交易活跃，使评估人员能快速并比较合理地进行评估定价。</a:t>
            </a:r>
          </a:p>
        </p:txBody>
      </p:sp>
      <p:sp>
        <p:nvSpPr>
          <p:cNvPr id="7" name="文本框 6">
            <a:extLst>
              <a:ext uri="{FF2B5EF4-FFF2-40B4-BE49-F238E27FC236}">
                <a16:creationId xmlns:a16="http://schemas.microsoft.com/office/drawing/2014/main" id="{ACD5171D-2901-42F5-BBA9-747932628691}"/>
              </a:ext>
            </a:extLst>
          </p:cNvPr>
          <p:cNvSpPr txBox="1"/>
          <p:nvPr/>
        </p:nvSpPr>
        <p:spPr>
          <a:xfrm>
            <a:off x="1248720" y="121375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）适用范围</a:t>
            </a:r>
          </a:p>
        </p:txBody>
      </p:sp>
      <p:sp>
        <p:nvSpPr>
          <p:cNvPr id="6" name="文本框 5">
            <a:extLst>
              <a:ext uri="{FF2B5EF4-FFF2-40B4-BE49-F238E27FC236}">
                <a16:creationId xmlns:a16="http://schemas.microsoft.com/office/drawing/2014/main" id="{D0C259C1-6D3C-466E-A591-8147ECD3D0CC}"/>
              </a:ext>
            </a:extLst>
          </p:cNvPr>
          <p:cNvSpPr txBox="1"/>
          <p:nvPr/>
        </p:nvSpPr>
        <p:spPr>
          <a:xfrm>
            <a:off x="1233960" y="3052381"/>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）明确评估对象。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）进行公开市场调查，收集相同或相类似资产的市场基本信息资料，寻找参照物。</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）分析整理资料并验证其真实性，判断选择参照物。</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）确定比较单位，将两者换算为同一计量单位，然后进行比较。</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）分析对比评估与参照物的差异，并计算每项差异对价值的影响程度。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）根据定量分析计算的结果，考虑其他影响后进行调整，计算确定资产的评估价值。</a:t>
            </a:r>
          </a:p>
        </p:txBody>
      </p:sp>
      <p:sp>
        <p:nvSpPr>
          <p:cNvPr id="8" name="文本框 7">
            <a:extLst>
              <a:ext uri="{FF2B5EF4-FFF2-40B4-BE49-F238E27FC236}">
                <a16:creationId xmlns:a16="http://schemas.microsoft.com/office/drawing/2014/main" id="{A07992C9-FFBC-4EA9-8C92-45B15F7E506D}"/>
              </a:ext>
            </a:extLst>
          </p:cNvPr>
          <p:cNvSpPr txBox="1"/>
          <p:nvPr/>
        </p:nvSpPr>
        <p:spPr>
          <a:xfrm>
            <a:off x="1248720" y="259488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）评估步骤</a:t>
            </a:r>
          </a:p>
        </p:txBody>
      </p:sp>
    </p:spTree>
    <p:extLst>
      <p:ext uri="{BB962C8B-B14F-4D97-AF65-F5344CB8AC3E}">
        <p14:creationId xmlns:p14="http://schemas.microsoft.com/office/powerpoint/2010/main" val="121288271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37956"/>
            <a:ext cx="9724080" cy="341356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在实际评估中，现行市价法又分为直接市价法和类比调整市价法。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）直接市价法。当被评估车与参照车辆完全相同时，被评估车的评估价格计算公式为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式中，</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为被评估车的评估价格，元；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为参照车辆的交易价格，元。</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）类比调整市价法。</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①影响因素。类比调整市价法对参照车辆的条件要求不太严，只要求参照车辆与被评估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车大体相同即可。</a:t>
            </a:r>
          </a:p>
        </p:txBody>
      </p:sp>
      <p:sp>
        <p:nvSpPr>
          <p:cNvPr id="7" name="文本框 6">
            <a:extLst>
              <a:ext uri="{FF2B5EF4-FFF2-40B4-BE49-F238E27FC236}">
                <a16:creationId xmlns:a16="http://schemas.microsoft.com/office/drawing/2014/main" id="{ACD5171D-2901-42F5-BBA9-747932628691}"/>
              </a:ext>
            </a:extLst>
          </p:cNvPr>
          <p:cNvSpPr txBox="1"/>
          <p:nvPr/>
        </p:nvSpPr>
        <p:spPr>
          <a:xfrm>
            <a:off x="1248720" y="148045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）评估方法与计算</a:t>
            </a:r>
          </a:p>
        </p:txBody>
      </p:sp>
      <p:pic>
        <p:nvPicPr>
          <p:cNvPr id="3" name="图片 2">
            <a:extLst>
              <a:ext uri="{FF2B5EF4-FFF2-40B4-BE49-F238E27FC236}">
                <a16:creationId xmlns:a16="http://schemas.microsoft.com/office/drawing/2014/main" id="{37DEBFA0-3A5A-4D02-8D56-55EB21FE204E}"/>
              </a:ext>
            </a:extLst>
          </p:cNvPr>
          <p:cNvPicPr>
            <a:picLocks noChangeAspect="1"/>
          </p:cNvPicPr>
          <p:nvPr/>
        </p:nvPicPr>
        <p:blipFill>
          <a:blip r:embed="rId3"/>
          <a:stretch>
            <a:fillRect/>
          </a:stretch>
        </p:blipFill>
        <p:spPr>
          <a:xfrm>
            <a:off x="5562666" y="2984557"/>
            <a:ext cx="1066667" cy="333333"/>
          </a:xfrm>
          <a:prstGeom prst="rect">
            <a:avLst/>
          </a:prstGeom>
        </p:spPr>
      </p:pic>
    </p:spTree>
    <p:extLst>
      <p:ext uri="{BB962C8B-B14F-4D97-AF65-F5344CB8AC3E}">
        <p14:creationId xmlns:p14="http://schemas.microsoft.com/office/powerpoint/2010/main" val="113434796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68439"/>
            <a:ext cx="9724080" cy="2351734"/>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②计算公式。将以上各种差异进行调整并量化，以适当的方式加以汇总，来确定被评估车的评估价格。相关计算公式为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endParaRPr lang="en-US" altLang="zh-CN">
              <a:solidFill>
                <a:prstClr val="black">
                  <a:lumMod val="75000"/>
                  <a:lumOff val="25000"/>
                </a:prstClr>
              </a:solidFill>
              <a:latin typeface="+mn-ea"/>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式中，</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为被评估车的评估价格，元；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为参照车辆的交易价格，元；       为各种差异调整量化值，元。</a:t>
            </a:r>
          </a:p>
        </p:txBody>
      </p:sp>
      <p:pic>
        <p:nvPicPr>
          <p:cNvPr id="3" name="图片 2">
            <a:extLst>
              <a:ext uri="{FF2B5EF4-FFF2-40B4-BE49-F238E27FC236}">
                <a16:creationId xmlns:a16="http://schemas.microsoft.com/office/drawing/2014/main" id="{00F9D4A6-350E-450A-8EA1-869346F61EE2}"/>
              </a:ext>
            </a:extLst>
          </p:cNvPr>
          <p:cNvPicPr>
            <a:picLocks noChangeAspect="1"/>
          </p:cNvPicPr>
          <p:nvPr/>
        </p:nvPicPr>
        <p:blipFill>
          <a:blip r:embed="rId3"/>
          <a:stretch>
            <a:fillRect/>
          </a:stretch>
        </p:blipFill>
        <p:spPr>
          <a:xfrm>
            <a:off x="5234095" y="2585703"/>
            <a:ext cx="1723810" cy="514286"/>
          </a:xfrm>
          <a:prstGeom prst="rect">
            <a:avLst/>
          </a:prstGeom>
        </p:spPr>
      </p:pic>
      <p:pic>
        <p:nvPicPr>
          <p:cNvPr id="6" name="图片 5">
            <a:extLst>
              <a:ext uri="{FF2B5EF4-FFF2-40B4-BE49-F238E27FC236}">
                <a16:creationId xmlns:a16="http://schemas.microsoft.com/office/drawing/2014/main" id="{F4EB4643-B125-4D1C-A1B3-FF7933EE1065}"/>
              </a:ext>
            </a:extLst>
          </p:cNvPr>
          <p:cNvPicPr>
            <a:picLocks noChangeAspect="1"/>
          </p:cNvPicPr>
          <p:nvPr/>
        </p:nvPicPr>
        <p:blipFill>
          <a:blip r:embed="rId4"/>
          <a:stretch>
            <a:fillRect/>
          </a:stretch>
        </p:blipFill>
        <p:spPr>
          <a:xfrm>
            <a:off x="8944009" y="3429000"/>
            <a:ext cx="552381" cy="342857"/>
          </a:xfrm>
          <a:prstGeom prst="rect">
            <a:avLst/>
          </a:prstGeom>
        </p:spPr>
      </p:pic>
    </p:spTree>
    <p:extLst>
      <p:ext uri="{BB962C8B-B14F-4D97-AF65-F5344CB8AC3E}">
        <p14:creationId xmlns:p14="http://schemas.microsoft.com/office/powerpoint/2010/main" val="222423955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690306"/>
            <a:ext cx="9724080" cy="466005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）现行市价法的优点。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①能够客观反映二手车辆目前的市场情况，其评估的参数、指标直接从市场获得，评估值能反映市场现实价格。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②评估结果易于被各方面理解和接受。</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）现行市价法的缺点。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①需要公开及活跃的市场作为基础。然而我国二手车市场建立时间不长，发育不完全、不完善，寻找参照物有一定的困难。</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②可比因素多而复杂，即使是同一个生产厂家生产的同一型号的产品，同一天登记，由不同的车主使用，因使用强度、使用条件、维护水平等多种因素作用，其实体损耗、新旧程度都各不相同。</a:t>
            </a:r>
          </a:p>
        </p:txBody>
      </p:sp>
      <p:sp>
        <p:nvSpPr>
          <p:cNvPr id="7" name="文本框 6">
            <a:extLst>
              <a:ext uri="{FF2B5EF4-FFF2-40B4-BE49-F238E27FC236}">
                <a16:creationId xmlns:a16="http://schemas.microsoft.com/office/drawing/2014/main" id="{ACD5171D-2901-42F5-BBA9-747932628691}"/>
              </a:ext>
            </a:extLst>
          </p:cNvPr>
          <p:cNvSpPr txBox="1"/>
          <p:nvPr/>
        </p:nvSpPr>
        <p:spPr>
          <a:xfrm>
            <a:off x="1248720" y="123280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）采用现行市价法的优缺点</a:t>
            </a:r>
          </a:p>
        </p:txBody>
      </p:sp>
    </p:spTree>
    <p:extLst>
      <p:ext uri="{BB962C8B-B14F-4D97-AF65-F5344CB8AC3E}">
        <p14:creationId xmlns:p14="http://schemas.microsoft.com/office/powerpoint/2010/main" val="123759226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68439"/>
            <a:ext cx="9724080" cy="2921121"/>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③各调整系数的选取。</a:t>
            </a: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车辆技术状况调整系数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车辆使用和维护状态调整系数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车辆原始制造质量调整系数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车辆工作性质调整系数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lang="en-US" altLang="zh-CN">
              <a:solidFill>
                <a:prstClr val="black">
                  <a:lumMod val="75000"/>
                  <a:lumOff val="25000"/>
                </a:prstClr>
              </a:solidFill>
              <a:latin typeface="+mn-ea"/>
            </a:endParaRPr>
          </a:p>
          <a:p>
            <a:pPr marL="809625" marR="0" lvl="0" indent="-342900" algn="just" defTabSz="914400" rtl="0" eaLnBrk="1" fontAlgn="auto" latinLnBrk="0" hangingPunct="1">
              <a:lnSpc>
                <a:spcPct val="150000"/>
              </a:lnSpc>
              <a:spcBef>
                <a:spcPts val="600"/>
              </a:spcBef>
              <a:spcAft>
                <a:spcPts val="0"/>
              </a:spcAft>
              <a:buClrTx/>
              <a:buSzTx/>
              <a:buFontTx/>
              <a:buAutoNum type="alphaL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车辆工作条件调整系数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328965024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收益现值法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）被评估的二手车必须是经营性车辆，具有继续经营能力，并不断获得收益。消防车、救护车和自用轿车等非经营性的二手车不能用收益法评估。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）被评估的二手车继续经营收益能够而且必须用货币金额来表示。</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）影响被评估车辆未来经营风险的各种因素能够转化为数据加以计算，体现在折现率中。</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）收益现值法运用的前提条件</a:t>
            </a:r>
          </a:p>
        </p:txBody>
      </p:sp>
    </p:spTree>
    <p:extLst>
      <p:ext uri="{BB962C8B-B14F-4D97-AF65-F5344CB8AC3E}">
        <p14:creationId xmlns:p14="http://schemas.microsoft.com/office/powerpoint/2010/main" val="26920771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）被评估车继续运营和获利的能力。</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）被评估车预期获利年限及预期收益的预测值。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）被评估车在剩余寿命期内所担风险的预测值。</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0155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）影响因素</a:t>
            </a:r>
          </a:p>
        </p:txBody>
      </p:sp>
    </p:spTree>
    <p:extLst>
      <p:ext uri="{BB962C8B-B14F-4D97-AF65-F5344CB8AC3E}">
        <p14:creationId xmlns:p14="http://schemas.microsoft.com/office/powerpoint/2010/main" val="371310307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85207"/>
            <a:ext cx="9724080"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）被评估车继续运营和获利的能力。</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）被评估车预期获利年限及预期收益的预测值。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）被评估车在剩余寿命期内所担风险的预测值。</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28007"/>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）影响因素</a:t>
            </a:r>
          </a:p>
        </p:txBody>
      </p:sp>
      <p:sp>
        <p:nvSpPr>
          <p:cNvPr id="6" name="文本框 5">
            <a:extLst>
              <a:ext uri="{FF2B5EF4-FFF2-40B4-BE49-F238E27FC236}">
                <a16:creationId xmlns:a16="http://schemas.microsoft.com/office/drawing/2014/main" id="{F4F7B60D-60EF-47D9-9C27-DF2CBDF36630}"/>
              </a:ext>
            </a:extLst>
          </p:cNvPr>
          <p:cNvSpPr txBox="1"/>
          <p:nvPr/>
        </p:nvSpPr>
        <p:spPr>
          <a:xfrm>
            <a:off x="1248720" y="3994982"/>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运用收益现值法进行评估是以车辆投入使用后连续获利为基础的。在机动车的交易中，人们购买的目的往往不是在于车辆本身，而是车辆获利的能力。评估的前提是车辆必须能投入使用，且在剩余寿命期内能连续获利，因此该方法较适用于投资营运车辆的评估。</a:t>
            </a:r>
          </a:p>
        </p:txBody>
      </p:sp>
      <p:sp>
        <p:nvSpPr>
          <p:cNvPr id="7" name="文本框 6">
            <a:extLst>
              <a:ext uri="{FF2B5EF4-FFF2-40B4-BE49-F238E27FC236}">
                <a16:creationId xmlns:a16="http://schemas.microsoft.com/office/drawing/2014/main" id="{68734600-858A-4A5B-8236-BE5F2ABE9797}"/>
              </a:ext>
            </a:extLst>
          </p:cNvPr>
          <p:cNvSpPr txBox="1"/>
          <p:nvPr/>
        </p:nvSpPr>
        <p:spPr>
          <a:xfrm>
            <a:off x="1248720" y="3537782"/>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）适用范围</a:t>
            </a:r>
          </a:p>
        </p:txBody>
      </p:sp>
    </p:spTree>
    <p:extLst>
      <p:ext uri="{BB962C8B-B14F-4D97-AF65-F5344CB8AC3E}">
        <p14:creationId xmlns:p14="http://schemas.microsoft.com/office/powerpoint/2010/main" val="352518149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395093"/>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用收益现值法计算二手车评估值，就是对被评估二手车未来预期收益进行折现的过程。二手车的评估值等于剩余寿命期内各收益期的收益现值之和。</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01409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）评估方法及计算公式</a:t>
            </a:r>
          </a:p>
        </p:txBody>
      </p:sp>
      <p:pic>
        <p:nvPicPr>
          <p:cNvPr id="10" name="图片 9">
            <a:extLst>
              <a:ext uri="{FF2B5EF4-FFF2-40B4-BE49-F238E27FC236}">
                <a16:creationId xmlns:a16="http://schemas.microsoft.com/office/drawing/2014/main" id="{E3463733-7279-4B54-A364-EB6B9F501D31}"/>
              </a:ext>
            </a:extLst>
          </p:cNvPr>
          <p:cNvPicPr>
            <a:picLocks noChangeAspect="1"/>
          </p:cNvPicPr>
          <p:nvPr/>
        </p:nvPicPr>
        <p:blipFill>
          <a:blip r:embed="rId3"/>
          <a:stretch>
            <a:fillRect/>
          </a:stretch>
        </p:blipFill>
        <p:spPr>
          <a:xfrm>
            <a:off x="2196000" y="2345700"/>
            <a:ext cx="7800000" cy="4142857"/>
          </a:xfrm>
          <a:prstGeom prst="rect">
            <a:avLst/>
          </a:prstGeom>
        </p:spPr>
      </p:pic>
    </p:spTree>
    <p:extLst>
      <p:ext uri="{BB962C8B-B14F-4D97-AF65-F5344CB8AC3E}">
        <p14:creationId xmlns:p14="http://schemas.microsoft.com/office/powerpoint/2010/main" val="141235188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2336908"/>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收益年期指从评估基准日到二手车报废日之间的年限（即二手车剩余使用寿命的年限）。收益年期是确定二手车评估值的关键，如果收益年期估算得长，则计算的收益额就多，车辆的评估价格就高；反之，则会低估二手车价格。所以，评估师要依照</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机动车强制报废标准规定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确定二手车收益年期。</a:t>
            </a:r>
          </a:p>
        </p:txBody>
      </p:sp>
    </p:spTree>
    <p:extLst>
      <p:ext uri="{BB962C8B-B14F-4D97-AF65-F5344CB8AC3E}">
        <p14:creationId xmlns:p14="http://schemas.microsoft.com/office/powerpoint/2010/main" val="22741282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二手车鉴定评估的依据</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43528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3.1.2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二手车评估的依据与原则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20550"/>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）理论依据。二手车鉴定评估的理论依据是资产评估学，其操作方法按国家规定的方法操作。</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）政策法规依据。二手车鉴定评估工作的主要政策法规有</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国有资产评估管理办法施行细则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汽车报废标准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等，以及其他政策法规。</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价格依据。价格依据有两个方面：历史依据和现实依据。历史依据主要是二手车辆的账面原值、净值等资料，它具有一定的客观性，但不能作为评估的直接依据；现实依据是以基准日这一时点的现时条件为准，即现时的价格、现时的车辆功能状态等。</a:t>
            </a:r>
          </a:p>
        </p:txBody>
      </p:sp>
    </p:spTree>
    <p:extLst>
      <p:ext uri="{BB962C8B-B14F-4D97-AF65-F5344CB8AC3E}">
        <p14:creationId xmlns:p14="http://schemas.microsoft.com/office/powerpoint/2010/main" val="32037735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62116"/>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）剩余经济寿命期的确定。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剩余经济寿命期是指从评估基准日到车辆报废的年限。如果剩余经济寿命期估计过长，就会高估车辆价格；反之，则会低估价格。因此，必须根据车辆的实际状况对剩余寿命作出正确的评定。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）预期收益额的确定。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收益现值法运用中，收益额的确定是关键。收益额是指由被评估对象在使用过程中产生的超出其自身价值的溢余额。</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0461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）收益现值法中各评估参数的确定</a:t>
            </a:r>
          </a:p>
        </p:txBody>
      </p:sp>
    </p:spTree>
    <p:extLst>
      <p:ext uri="{BB962C8B-B14F-4D97-AF65-F5344CB8AC3E}">
        <p14:creationId xmlns:p14="http://schemas.microsoft.com/office/powerpoint/2010/main" val="146626233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62116"/>
            <a:ext cx="9724080" cy="253640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定折现率，首先应该明确折现的内涵。折现作为一个时间优先的概念，认为将来的收益或利益低于现在的同样收益或利益，并且，随着收益时间向将来推迟的程度而有系统地降低价值。同时，折现作为一个算术过程，是把一个特定比率应用于一个预期的将来收益流，从而得出当前的价值。从折现率本身来说，它是一种特定条件下的收益率，说明车辆取得该项收益的收益率水平。收益率越高，车辆评估值越低。因为在收益一定的情况下，收益率越高，意味着单位资产增值率高，所有者拥有资产价值就低。</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0461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）折现率的确定</a:t>
            </a:r>
          </a:p>
        </p:txBody>
      </p:sp>
    </p:spTree>
    <p:extLst>
      <p:ext uri="{BB962C8B-B14F-4D97-AF65-F5344CB8AC3E}">
        <p14:creationId xmlns:p14="http://schemas.microsoft.com/office/powerpoint/2010/main" val="396886271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62116"/>
            <a:ext cx="9724080" cy="336739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折现率的确定是运用收益现值法评估车辆时比较棘手的问题。折现率必须谨慎确定，折现率的微小差异，会带来评估值很大的差异。确定折现率，不仅应有定性分析，还应寻求定量方法。折现率与利率不完全相同，利率是资金的报酬，折现率是管理的报酬。利率只表示资产（资金）本身的获利能力，而与使用条件、占用者和使用用途没有直接联系；折现率则与车辆以及所有者使用效果有关。一般来说，折现率应包含无风险利率、风险报酬率和通货膨胀率。无风险利率是指资产在一般条件下的获利水平，风险报酬率则是指冒风险取得报酬与车辆投资中为承担风险所付代价的比率。风险收益能够计算，而为承担风险所付出的代价为多少却不好确定，因此风险收益率不容易计算出来，只要求选择的收益率中包含这一因素即可。</a:t>
            </a:r>
          </a:p>
        </p:txBody>
      </p:sp>
    </p:spTree>
    <p:extLst>
      <p:ext uri="{BB962C8B-B14F-4D97-AF65-F5344CB8AC3E}">
        <p14:creationId xmlns:p14="http://schemas.microsoft.com/office/powerpoint/2010/main" val="243992185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719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清算价格法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356181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在二手车评估中，影响清算价格的主要因素有破产形式、债权人处置车辆的方式、车辆清理费用、拍卖时限、车辆现行市价和参照车辆价格等。</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3104610"/>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）影响因素</a:t>
            </a:r>
          </a:p>
        </p:txBody>
      </p:sp>
      <p:sp>
        <p:nvSpPr>
          <p:cNvPr id="9" name="文本框 8">
            <a:extLst>
              <a:ext uri="{FF2B5EF4-FFF2-40B4-BE49-F238E27FC236}">
                <a16:creationId xmlns:a16="http://schemas.microsoft.com/office/drawing/2014/main" id="{12ECC965-0348-449E-B2BB-A88DEF7294D6}"/>
              </a:ext>
            </a:extLst>
          </p:cNvPr>
          <p:cNvSpPr txBox="1"/>
          <p:nvPr/>
        </p:nvSpPr>
        <p:spPr>
          <a:xfrm>
            <a:off x="1248720" y="1872093"/>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清算价格法是以清算价格为依据，对二手车价格进行评估的一种方法。即指企业由于停业或破产等原因，要求在一定的期限内将车辆变现，在企业清算之日预期出卖车辆可收回的快速变现价格。</a:t>
            </a:r>
          </a:p>
        </p:txBody>
      </p:sp>
      <p:sp>
        <p:nvSpPr>
          <p:cNvPr id="10" name="文本框 9">
            <a:extLst>
              <a:ext uri="{FF2B5EF4-FFF2-40B4-BE49-F238E27FC236}">
                <a16:creationId xmlns:a16="http://schemas.microsoft.com/office/drawing/2014/main" id="{641B7FAA-1943-4373-9F05-8186268E6130}"/>
              </a:ext>
            </a:extLst>
          </p:cNvPr>
          <p:cNvSpPr txBox="1"/>
          <p:nvPr/>
        </p:nvSpPr>
        <p:spPr>
          <a:xfrm>
            <a:off x="1233960" y="4436217"/>
            <a:ext cx="3938115"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）破产形式。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）债权人处置车辆的方式。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）拍卖时限。</a:t>
            </a:r>
          </a:p>
        </p:txBody>
      </p:sp>
      <p:sp>
        <p:nvSpPr>
          <p:cNvPr id="11" name="文本框 10">
            <a:extLst>
              <a:ext uri="{FF2B5EF4-FFF2-40B4-BE49-F238E27FC236}">
                <a16:creationId xmlns:a16="http://schemas.microsoft.com/office/drawing/2014/main" id="{19956659-3F4F-473B-868E-5C10F8E5CF82}"/>
              </a:ext>
            </a:extLst>
          </p:cNvPr>
          <p:cNvSpPr txBox="1"/>
          <p:nvPr/>
        </p:nvSpPr>
        <p:spPr>
          <a:xfrm>
            <a:off x="5663085" y="4436217"/>
            <a:ext cx="3938115"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）车辆清理费用。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）车辆现行市价。</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）参照车辆价格。</a:t>
            </a:r>
          </a:p>
        </p:txBody>
      </p:sp>
    </p:spTree>
    <p:extLst>
      <p:ext uri="{BB962C8B-B14F-4D97-AF65-F5344CB8AC3E}">
        <p14:creationId xmlns:p14="http://schemas.microsoft.com/office/powerpoint/2010/main" val="423397949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19276"/>
            <a:ext cx="9724080" cy="136684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清算价格法一般适用于企业被迫停业或破产、资产抵押、停业清理等情况，是一种急于将车辆拍卖、出售的价格评估方法。清算价格法评估的车辆价格往往大大低于现行市场价格。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若企业在破产、抵押、清理中，存在机动车辆进行评估，可用清算价格为标准。</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620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）适用范围</a:t>
            </a:r>
          </a:p>
        </p:txBody>
      </p:sp>
      <p:sp>
        <p:nvSpPr>
          <p:cNvPr id="13" name="文本框 12">
            <a:extLst>
              <a:ext uri="{FF2B5EF4-FFF2-40B4-BE49-F238E27FC236}">
                <a16:creationId xmlns:a16="http://schemas.microsoft.com/office/drawing/2014/main" id="{325F38E4-949A-4B9A-98FA-427BE7806EF4}"/>
              </a:ext>
            </a:extLst>
          </p:cNvPr>
          <p:cNvSpPr txBox="1"/>
          <p:nvPr/>
        </p:nvSpPr>
        <p:spPr>
          <a:xfrm>
            <a:off x="1248720" y="3852851"/>
            <a:ext cx="9724080" cy="193623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以清算价格法评估车辆价格的前提条件有以下三点。</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）具有法律效力的破产处理件或抵押合同及其他有效文件为依据。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）车辆在市场上可以快速出售变现。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）所卖收入足以补偿因出售车辆的附加支出总额。</a:t>
            </a:r>
          </a:p>
        </p:txBody>
      </p:sp>
      <p:sp>
        <p:nvSpPr>
          <p:cNvPr id="14" name="文本框 13">
            <a:extLst>
              <a:ext uri="{FF2B5EF4-FFF2-40B4-BE49-F238E27FC236}">
                <a16:creationId xmlns:a16="http://schemas.microsoft.com/office/drawing/2014/main" id="{5ACF508B-0655-4810-940F-D84D31C9FBA3}"/>
              </a:ext>
            </a:extLst>
          </p:cNvPr>
          <p:cNvSpPr txBox="1"/>
          <p:nvPr/>
        </p:nvSpPr>
        <p:spPr>
          <a:xfrm>
            <a:off x="1248720" y="33956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）前提条件</a:t>
            </a:r>
          </a:p>
        </p:txBody>
      </p:sp>
    </p:spTree>
    <p:extLst>
      <p:ext uri="{BB962C8B-B14F-4D97-AF65-F5344CB8AC3E}">
        <p14:creationId xmlns:p14="http://schemas.microsoft.com/office/powerpoint/2010/main" val="24105568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19276"/>
            <a:ext cx="9724080" cy="136684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）现行市价折扣法。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首先在市场上找到参照车辆，然后根据市场调查和快速变现原则，确定一个合适的折扣率，再确定二手车的评估价格。其计算公式为</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620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）评估方法及计算公式</a:t>
            </a:r>
          </a:p>
        </p:txBody>
      </p:sp>
      <p:sp>
        <p:nvSpPr>
          <p:cNvPr id="7" name="文本框 6">
            <a:extLst>
              <a:ext uri="{FF2B5EF4-FFF2-40B4-BE49-F238E27FC236}">
                <a16:creationId xmlns:a16="http://schemas.microsoft.com/office/drawing/2014/main" id="{C8A37756-9F09-4034-9D33-6012CA1F5D08}"/>
              </a:ext>
            </a:extLst>
          </p:cNvPr>
          <p:cNvSpPr txBox="1"/>
          <p:nvPr/>
        </p:nvSpPr>
        <p:spPr>
          <a:xfrm>
            <a:off x="1248720" y="3910001"/>
            <a:ext cx="9724080" cy="458908"/>
          </a:xfrm>
          <a:prstGeom prst="rect">
            <a:avLst/>
          </a:prstGeom>
          <a:noFill/>
        </p:spPr>
        <p:txBody>
          <a:bodyPr wrap="square">
            <a:spAutoFit/>
          </a:bodyPr>
          <a:lstStyle/>
          <a:p>
            <a:pPr marR="0" lvl="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式中，</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为二手车的评估价格，元；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为参照车交易价格，元；</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Y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为折扣率。</a:t>
            </a:r>
          </a:p>
        </p:txBody>
      </p:sp>
      <p:pic>
        <p:nvPicPr>
          <p:cNvPr id="3" name="图片 2">
            <a:extLst>
              <a:ext uri="{FF2B5EF4-FFF2-40B4-BE49-F238E27FC236}">
                <a16:creationId xmlns:a16="http://schemas.microsoft.com/office/drawing/2014/main" id="{4854F5EA-8E4A-442C-B51E-2E6D69CB2078}"/>
              </a:ext>
            </a:extLst>
          </p:cNvPr>
          <p:cNvPicPr>
            <a:picLocks noChangeAspect="1"/>
          </p:cNvPicPr>
          <p:nvPr/>
        </p:nvPicPr>
        <p:blipFill>
          <a:blip r:embed="rId3"/>
          <a:stretch>
            <a:fillRect/>
          </a:stretch>
        </p:blipFill>
        <p:spPr>
          <a:xfrm>
            <a:off x="5415047" y="3276619"/>
            <a:ext cx="1361905" cy="304762"/>
          </a:xfrm>
          <a:prstGeom prst="rect">
            <a:avLst/>
          </a:prstGeom>
        </p:spPr>
      </p:pic>
    </p:spTree>
    <p:extLst>
      <p:ext uri="{BB962C8B-B14F-4D97-AF65-F5344CB8AC3E}">
        <p14:creationId xmlns:p14="http://schemas.microsoft.com/office/powerpoint/2010/main" val="352140710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19276"/>
            <a:ext cx="9724080" cy="325967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）模拟拍卖法。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模拟拍卖法是通过向被评估车辆的潜在购买者询价，以此来获得市场信息，最后经评估人员分析确定其价格的一种方法，也称意向询价法。这种方法确定的清算价格受供需关系影响很大，要充分考虑其影响的程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）竞价法。</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竞价法是由法院按照破产清算的法定程序或由卖方根据评估结果提出一个拍卖的底价，在公开市场或拍卖会上，由买方竞争出价，谁出的价格高就卖给谁。</a:t>
            </a:r>
          </a:p>
        </p:txBody>
      </p:sp>
    </p:spTree>
    <p:extLst>
      <p:ext uri="{BB962C8B-B14F-4D97-AF65-F5344CB8AC3E}">
        <p14:creationId xmlns:p14="http://schemas.microsoft.com/office/powerpoint/2010/main" val="343048585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719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二手车鉴定估价方法的选择</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1783"/>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）二手车评估方法的选择必须严格与机动车评估的计价标准相适应。</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）二手车评估方法的选择还要受数据搜集和信息资料的制约。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）在选择二手车评估方法时，要充分考虑二手车鉴定估价工作的实际情况，采用切实可行的方法。</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96458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）鉴定估价方法应考虑的因素</a:t>
            </a:r>
          </a:p>
        </p:txBody>
      </p:sp>
      <p:sp>
        <p:nvSpPr>
          <p:cNvPr id="13" name="文本框 12">
            <a:extLst>
              <a:ext uri="{FF2B5EF4-FFF2-40B4-BE49-F238E27FC236}">
                <a16:creationId xmlns:a16="http://schemas.microsoft.com/office/drawing/2014/main" id="{881A2EF5-5A4E-41E9-BB39-478701261221}"/>
              </a:ext>
            </a:extLst>
          </p:cNvPr>
          <p:cNvSpPr txBox="1"/>
          <p:nvPr/>
        </p:nvSpPr>
        <p:spPr>
          <a:xfrm>
            <a:off x="1248720" y="439345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）评估方法比较</a:t>
            </a:r>
          </a:p>
        </p:txBody>
      </p:sp>
      <p:sp>
        <p:nvSpPr>
          <p:cNvPr id="14" name="文本框 13">
            <a:extLst>
              <a:ext uri="{FF2B5EF4-FFF2-40B4-BE49-F238E27FC236}">
                <a16:creationId xmlns:a16="http://schemas.microsoft.com/office/drawing/2014/main" id="{AD5BE15C-A9BC-4165-97DB-45CEDBD23858}"/>
              </a:ext>
            </a:extLst>
          </p:cNvPr>
          <p:cNvSpPr txBox="1"/>
          <p:nvPr/>
        </p:nvSpPr>
        <p:spPr>
          <a:xfrm>
            <a:off x="1233960" y="4857751"/>
            <a:ext cx="3938115" cy="95135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）现行市价法。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）收益现值法。</a:t>
            </a:r>
          </a:p>
        </p:txBody>
      </p:sp>
      <p:sp>
        <p:nvSpPr>
          <p:cNvPr id="15" name="文本框 14">
            <a:extLst>
              <a:ext uri="{FF2B5EF4-FFF2-40B4-BE49-F238E27FC236}">
                <a16:creationId xmlns:a16="http://schemas.microsoft.com/office/drawing/2014/main" id="{750F3A1D-F0B0-4C60-A03A-56E759E4F34C}"/>
              </a:ext>
            </a:extLst>
          </p:cNvPr>
          <p:cNvSpPr txBox="1"/>
          <p:nvPr/>
        </p:nvSpPr>
        <p:spPr>
          <a:xfrm>
            <a:off x="5663085" y="4857751"/>
            <a:ext cx="3938115" cy="95135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）清算价格法。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）重置成本法。</a:t>
            </a:r>
          </a:p>
        </p:txBody>
      </p:sp>
    </p:spTree>
    <p:extLst>
      <p:ext uri="{BB962C8B-B14F-4D97-AF65-F5344CB8AC3E}">
        <p14:creationId xmlns:p14="http://schemas.microsoft.com/office/powerpoint/2010/main" val="361996039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54780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评估方法的比较如表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3-1-5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EEDED51E-59BA-4895-8066-B86D9E8CD251}"/>
              </a:ext>
            </a:extLst>
          </p:cNvPr>
          <p:cNvPicPr>
            <a:picLocks noChangeAspect="1"/>
          </p:cNvPicPr>
          <p:nvPr/>
        </p:nvPicPr>
        <p:blipFill>
          <a:blip r:embed="rId3"/>
          <a:stretch>
            <a:fillRect/>
          </a:stretch>
        </p:blipFill>
        <p:spPr>
          <a:xfrm>
            <a:off x="2229333" y="2006709"/>
            <a:ext cx="7733333" cy="3800000"/>
          </a:xfrm>
          <a:prstGeom prst="rect">
            <a:avLst/>
          </a:prstGeom>
        </p:spPr>
      </p:pic>
    </p:spTree>
    <p:extLst>
      <p:ext uri="{BB962C8B-B14F-4D97-AF65-F5344CB8AC3E}">
        <p14:creationId xmlns:p14="http://schemas.microsoft.com/office/powerpoint/2010/main" val="264138160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243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二手车鉴定评估的原则</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34676"/>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）合法性原则。二手车鉴定评估行为必须符合国家法律、法规，必须遵循国家对机动车户籍管理、报废标准、税费征收等政策要求，这是开展二手车鉴定评估的前提。</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）公平性原则。公平性原则是二手车鉴定评估工作人员遵守的最基本的道德规范。</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）独立性原则。独立性原则是要求二手车鉴定评估工作人员应该依据国家的有关法规和规章制度及可靠的资料数据，对被评估的二手车价格做出合理评定。</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）客观性原则。客观性原则是指评估结果应以充分的事实为依据。</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9774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）工作原则</a:t>
            </a:r>
          </a:p>
        </p:txBody>
      </p:sp>
    </p:spTree>
    <p:extLst>
      <p:ext uri="{BB962C8B-B14F-4D97-AF65-F5344CB8AC3E}">
        <p14:creationId xmlns:p14="http://schemas.microsoft.com/office/powerpoint/2010/main" val="419143622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720301"/>
            <a:ext cx="972408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）科学性原则。科学性原则是指在二手车评估过程中，必须根据评估的特定目的，选择适用的评估标准和方法，使评估结果准确合理。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）专业性原则。专业性原则要求鉴定评估人员接受国家专门的职业培训，经职业技能鉴定合格后获得国家颁发的统一的资格证书，有注册汽车评估师证、注册汽车高级评估师证，才能持证上岗。</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）可行性原则。可行性原则亦称有效性原则。</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）评估时点原则。评估时点又称评估基准日、评估期日、评估时日，是一个具体日期，通常用年、月、日表示，评估额是在该日期的价格。</a:t>
            </a:r>
          </a:p>
        </p:txBody>
      </p:sp>
    </p:spTree>
    <p:extLst>
      <p:ext uri="{BB962C8B-B14F-4D97-AF65-F5344CB8AC3E}">
        <p14:creationId xmlns:p14="http://schemas.microsoft.com/office/powerpoint/2010/main" val="21309549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）预期收益原则。预期收益原则是指在对营运性车辆评估时，车辆的价值可以不按照其过去形成的成本或购置价格决定，但必须充分考虑它在未来可能为投资者带来的经济效益。</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）替代原则。替代原则是商品交换的普遍规律，即价格最低的同质商品对其他同质商品具有替代性。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）最佳效用原则。最佳效用原则是指若一辆二手车同时具有多种用途，在公开市场条件下进行评估时，应按照其最佳用途来评估车辆价值。</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48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）经济原则</a:t>
            </a:r>
          </a:p>
        </p:txBody>
      </p:sp>
    </p:spTree>
    <p:extLst>
      <p:ext uri="{BB962C8B-B14F-4D97-AF65-F5344CB8AC3E}">
        <p14:creationId xmlns:p14="http://schemas.microsoft.com/office/powerpoint/2010/main" val="9741750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3.1</a:t>
            </a:r>
            <a:r>
              <a:rPr lang="zh-CN" altLang="en-US" sz="2800">
                <a:solidFill>
                  <a:srgbClr val="044491"/>
                </a:solidFill>
                <a:latin typeface="+mj-ea"/>
                <a:ea typeface="+mj-ea"/>
              </a:rPr>
              <a:t>　二手车的价值评估</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接待客户，明确评估业务基本事项</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6480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3.1.3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二手车评估的程序</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2520550"/>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接待客户具体应该了解的内容包括以下几个方面。</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）客户基本情况。包括车辆权属和权属性质。</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）客户要求。客户要求的评估目的、期望使用者和完成评估的时间。</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）车辆使用性质。了解车辆是生产营运车辆还是生活消费车辆。</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）车辆基本情况。包括车辆类别、名称、型号、生产厂家、初次登记日期、行驶里程数、所有权变动或流通次数、落籍地、技术状态等。</a:t>
            </a:r>
          </a:p>
        </p:txBody>
      </p:sp>
    </p:spTree>
    <p:extLst>
      <p:ext uri="{BB962C8B-B14F-4D97-AF65-F5344CB8AC3E}">
        <p14:creationId xmlns:p14="http://schemas.microsoft.com/office/powerpoint/2010/main" val="162167413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TotalTime>
  <Words>6752</Words>
  <Application>Microsoft Office PowerPoint</Application>
  <PresentationFormat>宽屏</PresentationFormat>
  <Paragraphs>406</Paragraphs>
  <Slides>59</Slides>
  <Notes>56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59</vt:i4>
      </vt:variant>
    </vt:vector>
  </HeadingPairs>
  <TitlesOfParts>
    <vt:vector size="68"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24</cp:revision>
  <dcterms:created xsi:type="dcterms:W3CDTF">2021-12-17T03:11:56Z</dcterms:created>
  <dcterms:modified xsi:type="dcterms:W3CDTF">2021-12-18T03:24:47Z</dcterms:modified>
</cp:coreProperties>
</file>